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6"/>
  </p:notesMasterIdLst>
  <p:sldIdLst>
    <p:sldId id="256" r:id="rId2"/>
    <p:sldId id="258" r:id="rId3"/>
    <p:sldId id="263" r:id="rId4"/>
    <p:sldId id="458" r:id="rId5"/>
    <p:sldId id="457" r:id="rId6"/>
    <p:sldId id="426" r:id="rId7"/>
    <p:sldId id="430" r:id="rId8"/>
    <p:sldId id="427" r:id="rId9"/>
    <p:sldId id="428" r:id="rId10"/>
    <p:sldId id="431" r:id="rId11"/>
    <p:sldId id="432" r:id="rId12"/>
    <p:sldId id="433" r:id="rId13"/>
    <p:sldId id="434" r:id="rId14"/>
    <p:sldId id="436" r:id="rId15"/>
    <p:sldId id="437" r:id="rId16"/>
    <p:sldId id="438" r:id="rId17"/>
    <p:sldId id="439" r:id="rId18"/>
    <p:sldId id="440" r:id="rId19"/>
    <p:sldId id="441" r:id="rId20"/>
    <p:sldId id="443" r:id="rId21"/>
    <p:sldId id="444" r:id="rId22"/>
    <p:sldId id="445" r:id="rId23"/>
    <p:sldId id="446" r:id="rId24"/>
    <p:sldId id="447" r:id="rId25"/>
    <p:sldId id="448" r:id="rId26"/>
    <p:sldId id="450" r:id="rId27"/>
    <p:sldId id="451" r:id="rId28"/>
    <p:sldId id="452" r:id="rId29"/>
    <p:sldId id="453" r:id="rId30"/>
    <p:sldId id="454" r:id="rId31"/>
    <p:sldId id="455" r:id="rId32"/>
    <p:sldId id="459" r:id="rId33"/>
    <p:sldId id="456" r:id="rId34"/>
    <p:sldId id="262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Montserrat Medium" panose="00000600000000000000" pitchFamily="2" charset="0"/>
      <p:regular r:id="rId45"/>
      <p:italic r:id="rId46"/>
    </p:embeddedFont>
    <p:embeddedFont>
      <p:font typeface="Montserrat SemiBold" panose="00000700000000000000" pitchFamily="2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BC945A"/>
    <a:srgbClr val="245B4E"/>
    <a:srgbClr val="A4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837" autoAdjust="0"/>
  </p:normalViewPr>
  <p:slideViewPr>
    <p:cSldViewPr snapToGrid="0" snapToObjects="1">
      <p:cViewPr varScale="1">
        <p:scale>
          <a:sx n="51" d="100"/>
          <a:sy n="51" d="100"/>
        </p:scale>
        <p:origin x="6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20EB6-4D26-42CF-9CB5-1C385315A8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87A4261-D3E6-452A-89C8-AB27A2657AEE}">
      <dgm:prSet phldrT="[Texto]" custT="1"/>
      <dgm:spPr>
        <a:solidFill>
          <a:srgbClr val="245C4F"/>
        </a:solidFill>
      </dgm:spPr>
      <dgm:t>
        <a:bodyPr/>
        <a:lstStyle/>
        <a:p>
          <a:r>
            <a:rPr lang="es-MX" sz="1800" b="1" dirty="0">
              <a:latin typeface="Montserrat" panose="00000500000000000000" pitchFamily="2" charset="0"/>
              <a:cs typeface="Arial" panose="020B0604020202020204" pitchFamily="34" charset="0"/>
            </a:rPr>
            <a:t>perjuicio o abuso físico o mental</a:t>
          </a:r>
          <a:endParaRPr lang="es-MX" sz="1800" dirty="0">
            <a:latin typeface="Montserrat" panose="00000500000000000000" pitchFamily="2" charset="0"/>
          </a:endParaRPr>
        </a:p>
      </dgm:t>
    </dgm:pt>
    <dgm:pt modelId="{EAA2C09C-4413-473A-B6B9-E67BCE812FBE}" type="parTrans" cxnId="{1A6E7F91-CA6C-4F84-B83F-782FFE1A25C8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2291A7B0-69E0-4FE2-A8FB-9EB54E47BE6D}" type="sibTrans" cxnId="{1A6E7F91-CA6C-4F84-B83F-782FFE1A25C8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D7A203B4-21DF-4672-AFF0-81B81F6D078F}">
      <dgm:prSet phldrT="[Texto]" custT="1"/>
      <dgm:spPr>
        <a:solidFill>
          <a:srgbClr val="A42145"/>
        </a:solidFill>
      </dgm:spPr>
      <dgm:t>
        <a:bodyPr/>
        <a:lstStyle/>
        <a:p>
          <a:r>
            <a:rPr lang="es-MX" sz="1800" b="1" dirty="0">
              <a:latin typeface="Montserrat" panose="00000500000000000000" pitchFamily="2" charset="0"/>
              <a:cs typeface="Arial" panose="020B0604020202020204" pitchFamily="34" charset="0"/>
            </a:rPr>
            <a:t>descuido o trato negligente</a:t>
          </a:r>
          <a:endParaRPr lang="es-MX" sz="1800" dirty="0">
            <a:latin typeface="Montserrat" panose="00000500000000000000" pitchFamily="2" charset="0"/>
          </a:endParaRPr>
        </a:p>
      </dgm:t>
    </dgm:pt>
    <dgm:pt modelId="{5CDE7069-A691-41B0-9A92-D6DC223D765B}" type="parTrans" cxnId="{D937BDA1-14B2-4D34-9AED-67CED7185F3C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43BD8078-9081-4938-96DE-506E6486D598}" type="sibTrans" cxnId="{D937BDA1-14B2-4D34-9AED-67CED7185F3C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A35876D1-0076-4D25-8FDD-B89174991EB2}">
      <dgm:prSet phldrT="[Texto]" custT="1"/>
      <dgm:spPr>
        <a:solidFill>
          <a:srgbClr val="990000"/>
        </a:solidFill>
      </dgm:spPr>
      <dgm:t>
        <a:bodyPr/>
        <a:lstStyle/>
        <a:p>
          <a:r>
            <a:rPr lang="es-MX" sz="1800" b="1" dirty="0">
              <a:latin typeface="Montserrat" panose="00000500000000000000" pitchFamily="2" charset="0"/>
              <a:cs typeface="Arial" panose="020B0604020202020204" pitchFamily="34" charset="0"/>
            </a:rPr>
            <a:t>incluye el abuso sexual</a:t>
          </a:r>
          <a:endParaRPr lang="es-MX" sz="1800" dirty="0">
            <a:latin typeface="Montserrat" panose="00000500000000000000" pitchFamily="2" charset="0"/>
          </a:endParaRPr>
        </a:p>
      </dgm:t>
    </dgm:pt>
    <dgm:pt modelId="{82094CD0-4C39-4C77-B493-3A9893E4A376}" type="parTrans" cxnId="{8192EC2A-DBA8-4AF8-8A52-7E38A6DBCD0D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15F8A63D-ADD3-45F8-AFF2-6A8918BD186D}" type="sibTrans" cxnId="{8192EC2A-DBA8-4AF8-8A52-7E38A6DBCD0D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317CCF35-CD74-4F0B-8DE5-838E42278129}">
      <dgm:prSet custT="1"/>
      <dgm:spPr>
        <a:solidFill>
          <a:srgbClr val="BC945A"/>
        </a:solidFill>
      </dgm:spPr>
      <dgm:t>
        <a:bodyPr/>
        <a:lstStyle/>
        <a:p>
          <a:r>
            <a:rPr lang="es-MX" sz="1800" b="1">
              <a:latin typeface="Montserrat" panose="00000500000000000000" pitchFamily="2" charset="0"/>
              <a:cs typeface="Arial" panose="020B0604020202020204" pitchFamily="34" charset="0"/>
            </a:rPr>
            <a:t>malos tratos o explotación</a:t>
          </a:r>
          <a:endParaRPr lang="es-MX" sz="1800" dirty="0">
            <a:latin typeface="Montserrat" panose="00000500000000000000" pitchFamily="2" charset="0"/>
          </a:endParaRPr>
        </a:p>
      </dgm:t>
    </dgm:pt>
    <dgm:pt modelId="{2D915A93-137A-487C-8CAC-6C4793AE2902}" type="parTrans" cxnId="{F6068B7D-01DA-407F-A700-A3AF6EFA0248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1BB41059-6DA3-4DC9-94ED-7012DE9C4207}" type="sibTrans" cxnId="{F6068B7D-01DA-407F-A700-A3AF6EFA0248}">
      <dgm:prSet/>
      <dgm:spPr/>
      <dgm:t>
        <a:bodyPr/>
        <a:lstStyle/>
        <a:p>
          <a:endParaRPr lang="es-MX" sz="1800">
            <a:latin typeface="Montserrat" panose="00000500000000000000" pitchFamily="2" charset="0"/>
          </a:endParaRPr>
        </a:p>
      </dgm:t>
    </dgm:pt>
    <dgm:pt modelId="{F7CEC879-BBC2-471D-92FA-340097CC3AF0}" type="pres">
      <dgm:prSet presAssocID="{08E20EB6-4D26-42CF-9CB5-1C385315A84C}" presName="Name0" presStyleCnt="0">
        <dgm:presLayoutVars>
          <dgm:chMax val="7"/>
          <dgm:chPref val="7"/>
          <dgm:dir/>
        </dgm:presLayoutVars>
      </dgm:prSet>
      <dgm:spPr/>
    </dgm:pt>
    <dgm:pt modelId="{4ACDF1AB-A474-418A-B1AC-AA98C27D729E}" type="pres">
      <dgm:prSet presAssocID="{08E20EB6-4D26-42CF-9CB5-1C385315A84C}" presName="Name1" presStyleCnt="0"/>
      <dgm:spPr/>
    </dgm:pt>
    <dgm:pt modelId="{DAE59506-3E45-42FD-ADE6-FCF8EFF2EC98}" type="pres">
      <dgm:prSet presAssocID="{08E20EB6-4D26-42CF-9CB5-1C385315A84C}" presName="cycle" presStyleCnt="0"/>
      <dgm:spPr/>
    </dgm:pt>
    <dgm:pt modelId="{DBC1BBE5-FB07-48B4-90F7-79EADA6FAB3D}" type="pres">
      <dgm:prSet presAssocID="{08E20EB6-4D26-42CF-9CB5-1C385315A84C}" presName="srcNode" presStyleLbl="node1" presStyleIdx="0" presStyleCnt="4"/>
      <dgm:spPr/>
    </dgm:pt>
    <dgm:pt modelId="{A66E3D5F-6E4F-44D5-8E79-B48C2E7A7013}" type="pres">
      <dgm:prSet presAssocID="{08E20EB6-4D26-42CF-9CB5-1C385315A84C}" presName="conn" presStyleLbl="parChTrans1D2" presStyleIdx="0" presStyleCnt="1"/>
      <dgm:spPr/>
    </dgm:pt>
    <dgm:pt modelId="{9D0758B7-A360-4C32-B2B3-F7C140C6F962}" type="pres">
      <dgm:prSet presAssocID="{08E20EB6-4D26-42CF-9CB5-1C385315A84C}" presName="extraNode" presStyleLbl="node1" presStyleIdx="0" presStyleCnt="4"/>
      <dgm:spPr/>
    </dgm:pt>
    <dgm:pt modelId="{1E7AD720-8CFE-4245-9793-D52B3F73A992}" type="pres">
      <dgm:prSet presAssocID="{08E20EB6-4D26-42CF-9CB5-1C385315A84C}" presName="dstNode" presStyleLbl="node1" presStyleIdx="0" presStyleCnt="4"/>
      <dgm:spPr/>
    </dgm:pt>
    <dgm:pt modelId="{1955F6AB-0E21-46CB-9E07-95EA1E7B7661}" type="pres">
      <dgm:prSet presAssocID="{487A4261-D3E6-452A-89C8-AB27A2657AEE}" presName="text_1" presStyleLbl="node1" presStyleIdx="0" presStyleCnt="4">
        <dgm:presLayoutVars>
          <dgm:bulletEnabled val="1"/>
        </dgm:presLayoutVars>
      </dgm:prSet>
      <dgm:spPr/>
    </dgm:pt>
    <dgm:pt modelId="{616D6672-5397-49B7-B56B-DA6284BFEA47}" type="pres">
      <dgm:prSet presAssocID="{487A4261-D3E6-452A-89C8-AB27A2657AEE}" presName="accent_1" presStyleCnt="0"/>
      <dgm:spPr/>
    </dgm:pt>
    <dgm:pt modelId="{FFCF9310-5131-4489-B7CF-B0752F415731}" type="pres">
      <dgm:prSet presAssocID="{487A4261-D3E6-452A-89C8-AB27A2657AEE}" presName="accentRepeatNode" presStyleLbl="solidFgAcc1" presStyleIdx="0" presStyleCnt="4"/>
      <dgm:spPr/>
    </dgm:pt>
    <dgm:pt modelId="{DE8F208C-240E-4C96-ACDA-CC9E51D95D81}" type="pres">
      <dgm:prSet presAssocID="{D7A203B4-21DF-4672-AFF0-81B81F6D078F}" presName="text_2" presStyleLbl="node1" presStyleIdx="1" presStyleCnt="4">
        <dgm:presLayoutVars>
          <dgm:bulletEnabled val="1"/>
        </dgm:presLayoutVars>
      </dgm:prSet>
      <dgm:spPr/>
    </dgm:pt>
    <dgm:pt modelId="{9DB4B22B-F316-4FB1-93E5-CAA79591A57A}" type="pres">
      <dgm:prSet presAssocID="{D7A203B4-21DF-4672-AFF0-81B81F6D078F}" presName="accent_2" presStyleCnt="0"/>
      <dgm:spPr/>
    </dgm:pt>
    <dgm:pt modelId="{F44F08BC-9334-485F-93D5-968ECD23039A}" type="pres">
      <dgm:prSet presAssocID="{D7A203B4-21DF-4672-AFF0-81B81F6D078F}" presName="accentRepeatNode" presStyleLbl="solidFgAcc1" presStyleIdx="1" presStyleCnt="4"/>
      <dgm:spPr/>
    </dgm:pt>
    <dgm:pt modelId="{26389934-691B-4EA6-9321-0B07DC0A36D3}" type="pres">
      <dgm:prSet presAssocID="{317CCF35-CD74-4F0B-8DE5-838E42278129}" presName="text_3" presStyleLbl="node1" presStyleIdx="2" presStyleCnt="4">
        <dgm:presLayoutVars>
          <dgm:bulletEnabled val="1"/>
        </dgm:presLayoutVars>
      </dgm:prSet>
      <dgm:spPr/>
    </dgm:pt>
    <dgm:pt modelId="{A965859E-0938-413D-913A-3E45CFB9EC65}" type="pres">
      <dgm:prSet presAssocID="{317CCF35-CD74-4F0B-8DE5-838E42278129}" presName="accent_3" presStyleCnt="0"/>
      <dgm:spPr/>
    </dgm:pt>
    <dgm:pt modelId="{ECB70A0F-EC6D-45D6-8583-3B439C411898}" type="pres">
      <dgm:prSet presAssocID="{317CCF35-CD74-4F0B-8DE5-838E42278129}" presName="accentRepeatNode" presStyleLbl="solidFgAcc1" presStyleIdx="2" presStyleCnt="4"/>
      <dgm:spPr/>
    </dgm:pt>
    <dgm:pt modelId="{F079A064-662D-475D-A69A-D30528513D98}" type="pres">
      <dgm:prSet presAssocID="{A35876D1-0076-4D25-8FDD-B89174991EB2}" presName="text_4" presStyleLbl="node1" presStyleIdx="3" presStyleCnt="4" custLinFactNeighborX="-680">
        <dgm:presLayoutVars>
          <dgm:bulletEnabled val="1"/>
        </dgm:presLayoutVars>
      </dgm:prSet>
      <dgm:spPr/>
    </dgm:pt>
    <dgm:pt modelId="{297EC5CB-8544-4BB0-B9A2-1BCA2DB78CC2}" type="pres">
      <dgm:prSet presAssocID="{A35876D1-0076-4D25-8FDD-B89174991EB2}" presName="accent_4" presStyleCnt="0"/>
      <dgm:spPr/>
    </dgm:pt>
    <dgm:pt modelId="{A321DFF1-C21B-40E3-BA6D-9135431B1A94}" type="pres">
      <dgm:prSet presAssocID="{A35876D1-0076-4D25-8FDD-B89174991EB2}" presName="accentRepeatNode" presStyleLbl="solidFgAcc1" presStyleIdx="3" presStyleCnt="4"/>
      <dgm:spPr/>
    </dgm:pt>
  </dgm:ptLst>
  <dgm:cxnLst>
    <dgm:cxn modelId="{8192EC2A-DBA8-4AF8-8A52-7E38A6DBCD0D}" srcId="{08E20EB6-4D26-42CF-9CB5-1C385315A84C}" destId="{A35876D1-0076-4D25-8FDD-B89174991EB2}" srcOrd="3" destOrd="0" parTransId="{82094CD0-4C39-4C77-B493-3A9893E4A376}" sibTransId="{15F8A63D-ADD3-45F8-AFF2-6A8918BD186D}"/>
    <dgm:cxn modelId="{974EB936-CD9F-4372-AD7C-7FDC5FBA5372}" type="presOf" srcId="{2291A7B0-69E0-4FE2-A8FB-9EB54E47BE6D}" destId="{A66E3D5F-6E4F-44D5-8E79-B48C2E7A7013}" srcOrd="0" destOrd="0" presId="urn:microsoft.com/office/officeart/2008/layout/VerticalCurvedList"/>
    <dgm:cxn modelId="{8D6ADE36-3BA7-4144-A390-D23B71460B7F}" type="presOf" srcId="{08E20EB6-4D26-42CF-9CB5-1C385315A84C}" destId="{F7CEC879-BBC2-471D-92FA-340097CC3AF0}" srcOrd="0" destOrd="0" presId="urn:microsoft.com/office/officeart/2008/layout/VerticalCurvedList"/>
    <dgm:cxn modelId="{54A9DE3B-EFFA-425A-B1BA-F83887B6F641}" type="presOf" srcId="{D7A203B4-21DF-4672-AFF0-81B81F6D078F}" destId="{DE8F208C-240E-4C96-ACDA-CC9E51D95D81}" srcOrd="0" destOrd="0" presId="urn:microsoft.com/office/officeart/2008/layout/VerticalCurvedList"/>
    <dgm:cxn modelId="{77C57868-36FA-405F-AD4F-D634E96938F5}" type="presOf" srcId="{A35876D1-0076-4D25-8FDD-B89174991EB2}" destId="{F079A064-662D-475D-A69A-D30528513D98}" srcOrd="0" destOrd="0" presId="urn:microsoft.com/office/officeart/2008/layout/VerticalCurvedList"/>
    <dgm:cxn modelId="{F6068B7D-01DA-407F-A700-A3AF6EFA0248}" srcId="{08E20EB6-4D26-42CF-9CB5-1C385315A84C}" destId="{317CCF35-CD74-4F0B-8DE5-838E42278129}" srcOrd="2" destOrd="0" parTransId="{2D915A93-137A-487C-8CAC-6C4793AE2902}" sibTransId="{1BB41059-6DA3-4DC9-94ED-7012DE9C4207}"/>
    <dgm:cxn modelId="{1A6E7F91-CA6C-4F84-B83F-782FFE1A25C8}" srcId="{08E20EB6-4D26-42CF-9CB5-1C385315A84C}" destId="{487A4261-D3E6-452A-89C8-AB27A2657AEE}" srcOrd="0" destOrd="0" parTransId="{EAA2C09C-4413-473A-B6B9-E67BCE812FBE}" sibTransId="{2291A7B0-69E0-4FE2-A8FB-9EB54E47BE6D}"/>
    <dgm:cxn modelId="{BD778C98-F57D-40CC-80CE-CF72A3E5CCF8}" type="presOf" srcId="{317CCF35-CD74-4F0B-8DE5-838E42278129}" destId="{26389934-691B-4EA6-9321-0B07DC0A36D3}" srcOrd="0" destOrd="0" presId="urn:microsoft.com/office/officeart/2008/layout/VerticalCurvedList"/>
    <dgm:cxn modelId="{D937BDA1-14B2-4D34-9AED-67CED7185F3C}" srcId="{08E20EB6-4D26-42CF-9CB5-1C385315A84C}" destId="{D7A203B4-21DF-4672-AFF0-81B81F6D078F}" srcOrd="1" destOrd="0" parTransId="{5CDE7069-A691-41B0-9A92-D6DC223D765B}" sibTransId="{43BD8078-9081-4938-96DE-506E6486D598}"/>
    <dgm:cxn modelId="{FDF513E4-7348-4D8A-89CD-1F789C67BDA5}" type="presOf" srcId="{487A4261-D3E6-452A-89C8-AB27A2657AEE}" destId="{1955F6AB-0E21-46CB-9E07-95EA1E7B7661}" srcOrd="0" destOrd="0" presId="urn:microsoft.com/office/officeart/2008/layout/VerticalCurvedList"/>
    <dgm:cxn modelId="{E02DC571-934A-42FC-86C8-81A24C8C65D4}" type="presParOf" srcId="{F7CEC879-BBC2-471D-92FA-340097CC3AF0}" destId="{4ACDF1AB-A474-418A-B1AC-AA98C27D729E}" srcOrd="0" destOrd="0" presId="urn:microsoft.com/office/officeart/2008/layout/VerticalCurvedList"/>
    <dgm:cxn modelId="{1B0DAF3D-8965-41B8-B20D-F010BFF41FBA}" type="presParOf" srcId="{4ACDF1AB-A474-418A-B1AC-AA98C27D729E}" destId="{DAE59506-3E45-42FD-ADE6-FCF8EFF2EC98}" srcOrd="0" destOrd="0" presId="urn:microsoft.com/office/officeart/2008/layout/VerticalCurvedList"/>
    <dgm:cxn modelId="{2704AF69-3F01-4A7D-852C-43F31D785D4F}" type="presParOf" srcId="{DAE59506-3E45-42FD-ADE6-FCF8EFF2EC98}" destId="{DBC1BBE5-FB07-48B4-90F7-79EADA6FAB3D}" srcOrd="0" destOrd="0" presId="urn:microsoft.com/office/officeart/2008/layout/VerticalCurvedList"/>
    <dgm:cxn modelId="{0334ED91-61C3-49AA-90DE-19F42E52C5D5}" type="presParOf" srcId="{DAE59506-3E45-42FD-ADE6-FCF8EFF2EC98}" destId="{A66E3D5F-6E4F-44D5-8E79-B48C2E7A7013}" srcOrd="1" destOrd="0" presId="urn:microsoft.com/office/officeart/2008/layout/VerticalCurvedList"/>
    <dgm:cxn modelId="{9D780B87-BB54-42AF-A17F-4D688F309D94}" type="presParOf" srcId="{DAE59506-3E45-42FD-ADE6-FCF8EFF2EC98}" destId="{9D0758B7-A360-4C32-B2B3-F7C140C6F962}" srcOrd="2" destOrd="0" presId="urn:microsoft.com/office/officeart/2008/layout/VerticalCurvedList"/>
    <dgm:cxn modelId="{7FC162F1-FB39-4DAC-8EBC-3AC399674B6A}" type="presParOf" srcId="{DAE59506-3E45-42FD-ADE6-FCF8EFF2EC98}" destId="{1E7AD720-8CFE-4245-9793-D52B3F73A992}" srcOrd="3" destOrd="0" presId="urn:microsoft.com/office/officeart/2008/layout/VerticalCurvedList"/>
    <dgm:cxn modelId="{870E2134-099A-46CD-9D87-B0D8AB84C0B7}" type="presParOf" srcId="{4ACDF1AB-A474-418A-B1AC-AA98C27D729E}" destId="{1955F6AB-0E21-46CB-9E07-95EA1E7B7661}" srcOrd="1" destOrd="0" presId="urn:microsoft.com/office/officeart/2008/layout/VerticalCurvedList"/>
    <dgm:cxn modelId="{4482EC05-9A62-4129-A3BA-332519130880}" type="presParOf" srcId="{4ACDF1AB-A474-418A-B1AC-AA98C27D729E}" destId="{616D6672-5397-49B7-B56B-DA6284BFEA47}" srcOrd="2" destOrd="0" presId="urn:microsoft.com/office/officeart/2008/layout/VerticalCurvedList"/>
    <dgm:cxn modelId="{07033678-3C89-424D-B1FD-981DCF335A54}" type="presParOf" srcId="{616D6672-5397-49B7-B56B-DA6284BFEA47}" destId="{FFCF9310-5131-4489-B7CF-B0752F415731}" srcOrd="0" destOrd="0" presId="urn:microsoft.com/office/officeart/2008/layout/VerticalCurvedList"/>
    <dgm:cxn modelId="{3F118E7E-09E4-42FE-942E-683D30A5A7CF}" type="presParOf" srcId="{4ACDF1AB-A474-418A-B1AC-AA98C27D729E}" destId="{DE8F208C-240E-4C96-ACDA-CC9E51D95D81}" srcOrd="3" destOrd="0" presId="urn:microsoft.com/office/officeart/2008/layout/VerticalCurvedList"/>
    <dgm:cxn modelId="{05E49088-46D4-4DAD-A5AB-5F93BF1E737A}" type="presParOf" srcId="{4ACDF1AB-A474-418A-B1AC-AA98C27D729E}" destId="{9DB4B22B-F316-4FB1-93E5-CAA79591A57A}" srcOrd="4" destOrd="0" presId="urn:microsoft.com/office/officeart/2008/layout/VerticalCurvedList"/>
    <dgm:cxn modelId="{C8DC71B5-A978-4B4B-B9EC-924E4D95C9A1}" type="presParOf" srcId="{9DB4B22B-F316-4FB1-93E5-CAA79591A57A}" destId="{F44F08BC-9334-485F-93D5-968ECD23039A}" srcOrd="0" destOrd="0" presId="urn:microsoft.com/office/officeart/2008/layout/VerticalCurvedList"/>
    <dgm:cxn modelId="{587785E8-2705-45AA-92B6-D5338347CB1C}" type="presParOf" srcId="{4ACDF1AB-A474-418A-B1AC-AA98C27D729E}" destId="{26389934-691B-4EA6-9321-0B07DC0A36D3}" srcOrd="5" destOrd="0" presId="urn:microsoft.com/office/officeart/2008/layout/VerticalCurvedList"/>
    <dgm:cxn modelId="{C0DED2E1-BC9F-4CF8-A081-7A0F9BCB5BA5}" type="presParOf" srcId="{4ACDF1AB-A474-418A-B1AC-AA98C27D729E}" destId="{A965859E-0938-413D-913A-3E45CFB9EC65}" srcOrd="6" destOrd="0" presId="urn:microsoft.com/office/officeart/2008/layout/VerticalCurvedList"/>
    <dgm:cxn modelId="{9A8130E7-2DF9-4CF2-AE48-63B663E4E40D}" type="presParOf" srcId="{A965859E-0938-413D-913A-3E45CFB9EC65}" destId="{ECB70A0F-EC6D-45D6-8583-3B439C411898}" srcOrd="0" destOrd="0" presId="urn:microsoft.com/office/officeart/2008/layout/VerticalCurvedList"/>
    <dgm:cxn modelId="{60E2208F-14C8-4A83-A6A8-F355219071CF}" type="presParOf" srcId="{4ACDF1AB-A474-418A-B1AC-AA98C27D729E}" destId="{F079A064-662D-475D-A69A-D30528513D98}" srcOrd="7" destOrd="0" presId="urn:microsoft.com/office/officeart/2008/layout/VerticalCurvedList"/>
    <dgm:cxn modelId="{F6BEE098-5E03-42C6-BC3C-DAA503E62988}" type="presParOf" srcId="{4ACDF1AB-A474-418A-B1AC-AA98C27D729E}" destId="{297EC5CB-8544-4BB0-B9A2-1BCA2DB78CC2}" srcOrd="8" destOrd="0" presId="urn:microsoft.com/office/officeart/2008/layout/VerticalCurvedList"/>
    <dgm:cxn modelId="{B4FA2DC3-EFEF-4C4D-B461-00B76288EFD4}" type="presParOf" srcId="{297EC5CB-8544-4BB0-B9A2-1BCA2DB78CC2}" destId="{A321DFF1-C21B-40E3-BA6D-9135431B1A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E3D5F-6E4F-44D5-8E79-B48C2E7A7013}">
      <dsp:nvSpPr>
        <dsp:cNvPr id="0" name=""/>
        <dsp:cNvSpPr/>
      </dsp:nvSpPr>
      <dsp:spPr>
        <a:xfrm>
          <a:off x="-2929267" y="-451273"/>
          <a:ext cx="3494835" cy="3494835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5F6AB-0E21-46CB-9E07-95EA1E7B7661}">
      <dsp:nvSpPr>
        <dsp:cNvPr id="0" name=""/>
        <dsp:cNvSpPr/>
      </dsp:nvSpPr>
      <dsp:spPr>
        <a:xfrm>
          <a:off x="296759" y="199295"/>
          <a:ext cx="6075058" cy="398797"/>
        </a:xfrm>
        <a:prstGeom prst="rect">
          <a:avLst/>
        </a:prstGeom>
        <a:solidFill>
          <a:srgbClr val="245C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Montserrat" panose="00000500000000000000" pitchFamily="2" charset="0"/>
              <a:cs typeface="Arial" panose="020B0604020202020204" pitchFamily="34" charset="0"/>
            </a:rPr>
            <a:t>perjuicio o abuso físico o mental</a:t>
          </a:r>
          <a:endParaRPr lang="es-MX" sz="1800" kern="1200" dirty="0">
            <a:latin typeface="Montserrat" panose="00000500000000000000" pitchFamily="2" charset="0"/>
          </a:endParaRPr>
        </a:p>
      </dsp:txBody>
      <dsp:txXfrm>
        <a:off x="296759" y="199295"/>
        <a:ext cx="6075058" cy="398797"/>
      </dsp:txXfrm>
    </dsp:sp>
    <dsp:sp modelId="{FFCF9310-5131-4489-B7CF-B0752F415731}">
      <dsp:nvSpPr>
        <dsp:cNvPr id="0" name=""/>
        <dsp:cNvSpPr/>
      </dsp:nvSpPr>
      <dsp:spPr>
        <a:xfrm>
          <a:off x="47511" y="149445"/>
          <a:ext cx="498496" cy="49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208C-240E-4C96-ACDA-CC9E51D95D81}">
      <dsp:nvSpPr>
        <dsp:cNvPr id="0" name=""/>
        <dsp:cNvSpPr/>
      </dsp:nvSpPr>
      <dsp:spPr>
        <a:xfrm>
          <a:off x="525399" y="797595"/>
          <a:ext cx="5846419" cy="398797"/>
        </a:xfrm>
        <a:prstGeom prst="rect">
          <a:avLst/>
        </a:prstGeom>
        <a:solidFill>
          <a:srgbClr val="A421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Montserrat" panose="00000500000000000000" pitchFamily="2" charset="0"/>
              <a:cs typeface="Arial" panose="020B0604020202020204" pitchFamily="34" charset="0"/>
            </a:rPr>
            <a:t>descuido o trato negligente</a:t>
          </a:r>
          <a:endParaRPr lang="es-MX" sz="1800" kern="1200" dirty="0">
            <a:latin typeface="Montserrat" panose="00000500000000000000" pitchFamily="2" charset="0"/>
          </a:endParaRPr>
        </a:p>
      </dsp:txBody>
      <dsp:txXfrm>
        <a:off x="525399" y="797595"/>
        <a:ext cx="5846419" cy="398797"/>
      </dsp:txXfrm>
    </dsp:sp>
    <dsp:sp modelId="{F44F08BC-9334-485F-93D5-968ECD23039A}">
      <dsp:nvSpPr>
        <dsp:cNvPr id="0" name=""/>
        <dsp:cNvSpPr/>
      </dsp:nvSpPr>
      <dsp:spPr>
        <a:xfrm>
          <a:off x="276150" y="747745"/>
          <a:ext cx="498496" cy="49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89934-691B-4EA6-9321-0B07DC0A36D3}">
      <dsp:nvSpPr>
        <dsp:cNvPr id="0" name=""/>
        <dsp:cNvSpPr/>
      </dsp:nvSpPr>
      <dsp:spPr>
        <a:xfrm>
          <a:off x="525399" y="1395895"/>
          <a:ext cx="5846419" cy="398797"/>
        </a:xfrm>
        <a:prstGeom prst="rect">
          <a:avLst/>
        </a:prstGeom>
        <a:solidFill>
          <a:srgbClr val="BC94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Montserrat" panose="00000500000000000000" pitchFamily="2" charset="0"/>
              <a:cs typeface="Arial" panose="020B0604020202020204" pitchFamily="34" charset="0"/>
            </a:rPr>
            <a:t>malos tratos o explotación</a:t>
          </a:r>
          <a:endParaRPr lang="es-MX" sz="1800" kern="1200" dirty="0">
            <a:latin typeface="Montserrat" panose="00000500000000000000" pitchFamily="2" charset="0"/>
          </a:endParaRPr>
        </a:p>
      </dsp:txBody>
      <dsp:txXfrm>
        <a:off x="525399" y="1395895"/>
        <a:ext cx="5846419" cy="398797"/>
      </dsp:txXfrm>
    </dsp:sp>
    <dsp:sp modelId="{ECB70A0F-EC6D-45D6-8583-3B439C411898}">
      <dsp:nvSpPr>
        <dsp:cNvPr id="0" name=""/>
        <dsp:cNvSpPr/>
      </dsp:nvSpPr>
      <dsp:spPr>
        <a:xfrm>
          <a:off x="276150" y="1346045"/>
          <a:ext cx="498496" cy="49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9A064-662D-475D-A69A-D30528513D98}">
      <dsp:nvSpPr>
        <dsp:cNvPr id="0" name=""/>
        <dsp:cNvSpPr/>
      </dsp:nvSpPr>
      <dsp:spPr>
        <a:xfrm>
          <a:off x="255449" y="1994195"/>
          <a:ext cx="6075058" cy="398797"/>
        </a:xfrm>
        <a:prstGeom prst="rect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Montserrat" panose="00000500000000000000" pitchFamily="2" charset="0"/>
              <a:cs typeface="Arial" panose="020B0604020202020204" pitchFamily="34" charset="0"/>
            </a:rPr>
            <a:t>incluye el abuso sexual</a:t>
          </a:r>
          <a:endParaRPr lang="es-MX" sz="1800" kern="1200" dirty="0">
            <a:latin typeface="Montserrat" panose="00000500000000000000" pitchFamily="2" charset="0"/>
          </a:endParaRPr>
        </a:p>
      </dsp:txBody>
      <dsp:txXfrm>
        <a:off x="255449" y="1994195"/>
        <a:ext cx="6075058" cy="398797"/>
      </dsp:txXfrm>
    </dsp:sp>
    <dsp:sp modelId="{A321DFF1-C21B-40E3-BA6D-9135431B1A94}">
      <dsp:nvSpPr>
        <dsp:cNvPr id="0" name=""/>
        <dsp:cNvSpPr/>
      </dsp:nvSpPr>
      <dsp:spPr>
        <a:xfrm>
          <a:off x="47511" y="1944345"/>
          <a:ext cx="498496" cy="49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918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1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24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199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25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56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31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11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5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23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99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08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37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76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>
  <p:cSld name="5_Título y objetos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2120" y="5429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988560" y="1825625"/>
            <a:ext cx="63652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74317" y="578802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3900"/>
              <a:buFont typeface="Montserrat SemiBold"/>
              <a:buNone/>
              <a:defRPr sz="39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785360" y="1209040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6116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9788" y="2036762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839788" y="3072445"/>
            <a:ext cx="5682932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"/>
          </p:nvPr>
        </p:nvSpPr>
        <p:spPr>
          <a:xfrm>
            <a:off x="7807960" y="3072445"/>
            <a:ext cx="3967480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8939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1088396" y="283775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11480" y="598714"/>
            <a:ext cx="10942320" cy="121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11480" y="1991359"/>
            <a:ext cx="10942320" cy="41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y objetos">
  <p:cSld name="4_Título y objetos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86080" y="568859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topics/violence/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63220" y="1566506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b="1" dirty="0"/>
              <a:t>Las adolescencias y el reconocimiento de sus derechos humanos</a:t>
            </a:r>
            <a:endParaRPr sz="3600"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63220" y="3270885"/>
            <a:ext cx="11465560" cy="68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MX" sz="3200" dirty="0"/>
              <a:t>Perspectiva de género en las adolescencias</a:t>
            </a:r>
            <a:endParaRPr sz="3200" dirty="0"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2439" y="3839844"/>
            <a:ext cx="2546524" cy="285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6" y="4907917"/>
            <a:ext cx="7146869" cy="1039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1404010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MX" dirty="0"/>
              <a:t>¿Qué es la perspectiva de género?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967634" y="2487809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es-MX" sz="3200" dirty="0"/>
              <a:t>Desnaturalizar: “Varía de una sociedad a otra y puede cambiarse.” (Plan International, 2018)</a:t>
            </a:r>
          </a:p>
          <a:p>
            <a:pPr marL="0" lvl="0" indent="0" algn="just">
              <a:spcBef>
                <a:spcPts val="0"/>
              </a:spcBef>
            </a:pPr>
            <a:r>
              <a:rPr lang="es-MX" sz="3200" dirty="0"/>
              <a:t> </a:t>
            </a:r>
          </a:p>
          <a:p>
            <a:pPr marL="0" lvl="0" indent="0" algn="just">
              <a:spcBef>
                <a:spcPts val="0"/>
              </a:spcBef>
            </a:pPr>
            <a:r>
              <a:rPr lang="es-MX" sz="3200" dirty="0"/>
              <a:t>Cuestionar la construcción de la diferencia en oposición y desigualdad.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sp>
        <p:nvSpPr>
          <p:cNvPr id="3" name="Flecha: en U 2">
            <a:extLst>
              <a:ext uri="{FF2B5EF4-FFF2-40B4-BE49-F238E27FC236}">
                <a16:creationId xmlns:a16="http://schemas.microsoft.com/office/drawing/2014/main" id="{9F91F302-7A87-4FAD-AA02-A7107782415D}"/>
              </a:ext>
            </a:extLst>
          </p:cNvPr>
          <p:cNvSpPr/>
          <p:nvPr/>
        </p:nvSpPr>
        <p:spPr>
          <a:xfrm rot="14357767">
            <a:off x="377162" y="2350169"/>
            <a:ext cx="1431506" cy="941191"/>
          </a:xfrm>
          <a:prstGeom prst="uturnArrow">
            <a:avLst/>
          </a:prstGeom>
          <a:solidFill>
            <a:srgbClr val="245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en U 6">
            <a:extLst>
              <a:ext uri="{FF2B5EF4-FFF2-40B4-BE49-F238E27FC236}">
                <a16:creationId xmlns:a16="http://schemas.microsoft.com/office/drawing/2014/main" id="{C7F6F18A-31BB-449F-BD36-2D2C507ABFDC}"/>
              </a:ext>
            </a:extLst>
          </p:cNvPr>
          <p:cNvSpPr/>
          <p:nvPr/>
        </p:nvSpPr>
        <p:spPr>
          <a:xfrm rot="6219411">
            <a:off x="10134897" y="4940118"/>
            <a:ext cx="1431506" cy="941191"/>
          </a:xfrm>
          <a:prstGeom prst="uturnArrow">
            <a:avLst/>
          </a:prstGeom>
          <a:solidFill>
            <a:srgbClr val="245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6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1404010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MX" dirty="0"/>
              <a:t>Doble discriminación de las adolescentes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13EBDFF-018B-4FC7-8624-1B3642BABA6C}"/>
              </a:ext>
            </a:extLst>
          </p:cNvPr>
          <p:cNvSpPr txBox="1">
            <a:spLocks/>
          </p:cNvSpPr>
          <p:nvPr/>
        </p:nvSpPr>
        <p:spPr>
          <a:xfrm>
            <a:off x="2093201" y="3408978"/>
            <a:ext cx="2667000" cy="90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>
                <a:solidFill>
                  <a:srgbClr val="888888"/>
                </a:solidFill>
                <a:latin typeface="Montserrat" panose="00000500000000000000" pitchFamily="2" charset="0"/>
              </a:rPr>
              <a:t>Por edad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D03E1832-351E-4B83-B7FF-AF4CC7A606D6}"/>
              </a:ext>
            </a:extLst>
          </p:cNvPr>
          <p:cNvSpPr/>
          <p:nvPr/>
        </p:nvSpPr>
        <p:spPr>
          <a:xfrm>
            <a:off x="4996667" y="3183479"/>
            <a:ext cx="2198665" cy="1075546"/>
          </a:xfrm>
          <a:prstGeom prst="left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A42145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A57A3E2-F399-4DD1-9D3C-9EB35C088E09}"/>
              </a:ext>
            </a:extLst>
          </p:cNvPr>
          <p:cNvSpPr txBox="1">
            <a:spLocks/>
          </p:cNvSpPr>
          <p:nvPr/>
        </p:nvSpPr>
        <p:spPr>
          <a:xfrm>
            <a:off x="7576740" y="3417061"/>
            <a:ext cx="3173437" cy="90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dirty="0">
                <a:solidFill>
                  <a:srgbClr val="888888"/>
                </a:solidFill>
                <a:latin typeface="Montserrat" panose="00000500000000000000" pitchFamily="2" charset="0"/>
              </a:rPr>
              <a:t>Por género</a:t>
            </a:r>
          </a:p>
        </p:txBody>
      </p:sp>
    </p:spTree>
    <p:extLst>
      <p:ext uri="{BB962C8B-B14F-4D97-AF65-F5344CB8AC3E}">
        <p14:creationId xmlns:p14="http://schemas.microsoft.com/office/powerpoint/2010/main" val="357475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502920" y="1655470"/>
            <a:ext cx="11303886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MX" dirty="0"/>
              <a:t>Diferencia	      </a:t>
            </a:r>
            <a:r>
              <a:rPr lang="es-MX" dirty="0">
                <a:sym typeface="Symbol" panose="05050102010706020507" pitchFamily="18" charset="2"/>
              </a:rPr>
              <a:t></a:t>
            </a:r>
            <a:r>
              <a:rPr lang="es-MX" dirty="0"/>
              <a:t>         Desigualdad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B4D06235-539E-4030-A8E9-07D5F679498C}"/>
              </a:ext>
            </a:extLst>
          </p:cNvPr>
          <p:cNvSpPr/>
          <p:nvPr/>
        </p:nvSpPr>
        <p:spPr>
          <a:xfrm>
            <a:off x="48653" y="2784856"/>
            <a:ext cx="3221501" cy="2488614"/>
          </a:xfrm>
          <a:prstGeom prst="ellipse">
            <a:avLst/>
          </a:prstGeom>
          <a:noFill/>
          <a:ln w="76200">
            <a:solidFill>
              <a:srgbClr val="A4214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AEEEF47-5A1F-4FBF-9C0B-80BE18B3554E}"/>
              </a:ext>
            </a:extLst>
          </p:cNvPr>
          <p:cNvSpPr/>
          <p:nvPr/>
        </p:nvSpPr>
        <p:spPr>
          <a:xfrm>
            <a:off x="2874499" y="3199423"/>
            <a:ext cx="3221501" cy="2488614"/>
          </a:xfrm>
          <a:prstGeom prst="ellipse">
            <a:avLst/>
          </a:prstGeom>
          <a:noFill/>
          <a:ln w="76200">
            <a:solidFill>
              <a:srgbClr val="A4214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C7BDD3-E861-4EDF-AABE-06F2D4460CD6}"/>
              </a:ext>
            </a:extLst>
          </p:cNvPr>
          <p:cNvSpPr txBox="1"/>
          <p:nvPr/>
        </p:nvSpPr>
        <p:spPr>
          <a:xfrm>
            <a:off x="419691" y="3577014"/>
            <a:ext cx="25521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Niña, niño, adolescente</a:t>
            </a:r>
            <a:endParaRPr lang="es-ES" sz="2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802B37-DB45-48B8-87F7-FE0AD3DEB8A2}"/>
              </a:ext>
            </a:extLst>
          </p:cNvPr>
          <p:cNvSpPr/>
          <p:nvPr/>
        </p:nvSpPr>
        <p:spPr>
          <a:xfrm>
            <a:off x="3662632" y="4009765"/>
            <a:ext cx="17929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Persona adulta</a:t>
            </a:r>
            <a:endParaRPr lang="es-ES" sz="2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E19D79-41B3-46F9-92D8-009D15DD1286}"/>
              </a:ext>
            </a:extLst>
          </p:cNvPr>
          <p:cNvSpPr txBox="1"/>
          <p:nvPr/>
        </p:nvSpPr>
        <p:spPr>
          <a:xfrm>
            <a:off x="7730192" y="2753787"/>
            <a:ext cx="273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4000" dirty="0">
                <a:solidFill>
                  <a:srgbClr val="888888"/>
                </a:solidFill>
                <a:latin typeface="Montserrat" panose="00000500000000000000" pitchFamily="2" charset="0"/>
              </a:rPr>
              <a:t>Persona adulta</a:t>
            </a:r>
            <a:endParaRPr lang="es-ES" sz="40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845095-B9B6-43B7-B001-65A4C7D963B6}"/>
              </a:ext>
            </a:extLst>
          </p:cNvPr>
          <p:cNvSpPr txBox="1"/>
          <p:nvPr/>
        </p:nvSpPr>
        <p:spPr>
          <a:xfrm>
            <a:off x="7683302" y="4151560"/>
            <a:ext cx="31206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Niña, niño, adolescente</a:t>
            </a:r>
            <a:endParaRPr lang="es-ES" sz="2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6412F05-53AB-4BA2-A266-DCA762621D6F}"/>
              </a:ext>
            </a:extLst>
          </p:cNvPr>
          <p:cNvCxnSpPr>
            <a:cxnSpLocks/>
          </p:cNvCxnSpPr>
          <p:nvPr/>
        </p:nvCxnSpPr>
        <p:spPr>
          <a:xfrm>
            <a:off x="7670414" y="3946064"/>
            <a:ext cx="2903804" cy="0"/>
          </a:xfrm>
          <a:prstGeom prst="line">
            <a:avLst/>
          </a:prstGeom>
          <a:ln w="76200">
            <a:solidFill>
              <a:srgbClr val="691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3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502920" y="1655470"/>
            <a:ext cx="11303886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MX" sz="3200" dirty="0"/>
              <a:t>Diferencia sexual	           </a:t>
            </a:r>
            <a:r>
              <a:rPr lang="es-MX" sz="3200" dirty="0">
                <a:sym typeface="Symbol" panose="05050102010706020507" pitchFamily="18" charset="2"/>
              </a:rPr>
              <a:t></a:t>
            </a:r>
            <a:r>
              <a:rPr lang="es-MX" sz="3200" dirty="0"/>
              <a:t>         Desigualdad de género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B4D06235-539E-4030-A8E9-07D5F679498C}"/>
              </a:ext>
            </a:extLst>
          </p:cNvPr>
          <p:cNvSpPr/>
          <p:nvPr/>
        </p:nvSpPr>
        <p:spPr>
          <a:xfrm>
            <a:off x="48653" y="2784856"/>
            <a:ext cx="3221501" cy="2488614"/>
          </a:xfrm>
          <a:prstGeom prst="ellipse">
            <a:avLst/>
          </a:prstGeom>
          <a:noFill/>
          <a:ln w="76200">
            <a:solidFill>
              <a:srgbClr val="A4214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AEEEF47-5A1F-4FBF-9C0B-80BE18B3554E}"/>
              </a:ext>
            </a:extLst>
          </p:cNvPr>
          <p:cNvSpPr/>
          <p:nvPr/>
        </p:nvSpPr>
        <p:spPr>
          <a:xfrm>
            <a:off x="2874499" y="3199423"/>
            <a:ext cx="3221501" cy="2488614"/>
          </a:xfrm>
          <a:prstGeom prst="ellipse">
            <a:avLst/>
          </a:prstGeom>
          <a:noFill/>
          <a:ln w="76200">
            <a:solidFill>
              <a:srgbClr val="A4214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C7BDD3-E861-4EDF-AABE-06F2D4460CD6}"/>
              </a:ext>
            </a:extLst>
          </p:cNvPr>
          <p:cNvSpPr txBox="1"/>
          <p:nvPr/>
        </p:nvSpPr>
        <p:spPr>
          <a:xfrm>
            <a:off x="1061875" y="3821697"/>
            <a:ext cx="13118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Mujer</a:t>
            </a:r>
            <a:endParaRPr lang="es-ES" sz="2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802B37-DB45-48B8-87F7-FE0AD3DEB8A2}"/>
              </a:ext>
            </a:extLst>
          </p:cNvPr>
          <p:cNvSpPr/>
          <p:nvPr/>
        </p:nvSpPr>
        <p:spPr>
          <a:xfrm>
            <a:off x="3723130" y="4274156"/>
            <a:ext cx="19198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Hombre</a:t>
            </a:r>
            <a:endParaRPr lang="es-ES" sz="2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E19D79-41B3-46F9-92D8-009D15DD1286}"/>
              </a:ext>
            </a:extLst>
          </p:cNvPr>
          <p:cNvSpPr txBox="1"/>
          <p:nvPr/>
        </p:nvSpPr>
        <p:spPr>
          <a:xfrm>
            <a:off x="7730192" y="2753787"/>
            <a:ext cx="290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4000" dirty="0">
                <a:solidFill>
                  <a:srgbClr val="888888"/>
                </a:solidFill>
                <a:latin typeface="Montserrat" panose="00000500000000000000" pitchFamily="2" charset="0"/>
              </a:rPr>
              <a:t>Hombres/Masculino</a:t>
            </a:r>
            <a:endParaRPr lang="es-ES" sz="40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845095-B9B6-43B7-B001-65A4C7D963B6}"/>
              </a:ext>
            </a:extLst>
          </p:cNvPr>
          <p:cNvSpPr txBox="1"/>
          <p:nvPr/>
        </p:nvSpPr>
        <p:spPr>
          <a:xfrm>
            <a:off x="7683301" y="4151560"/>
            <a:ext cx="37466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Mujeres/Femenino</a:t>
            </a:r>
            <a:endParaRPr lang="es-ES" sz="2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6412F05-53AB-4BA2-A266-DCA762621D6F}"/>
              </a:ext>
            </a:extLst>
          </p:cNvPr>
          <p:cNvCxnSpPr>
            <a:cxnSpLocks/>
          </p:cNvCxnSpPr>
          <p:nvPr/>
        </p:nvCxnSpPr>
        <p:spPr>
          <a:xfrm>
            <a:off x="7670414" y="3946064"/>
            <a:ext cx="2903804" cy="0"/>
          </a:xfrm>
          <a:prstGeom prst="line">
            <a:avLst/>
          </a:prstGeom>
          <a:ln w="76200">
            <a:solidFill>
              <a:srgbClr val="691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7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3228095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s-MX" dirty="0"/>
              <a:t>La desigualdad se expresa en formas de discriminación y violencia</a:t>
            </a:r>
            <a:endParaRPr dirty="0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D2F30-2576-4912-B6EC-BC4B9CD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596101"/>
            <a:ext cx="4038600" cy="897420"/>
          </a:xfrm>
        </p:spPr>
        <p:txBody>
          <a:bodyPr/>
          <a:lstStyle/>
          <a:p>
            <a:r>
              <a:rPr lang="es-MX" dirty="0" err="1"/>
              <a:t>ENADIS</a:t>
            </a:r>
            <a:r>
              <a:rPr lang="es-MX" dirty="0"/>
              <a:t> 2017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A5956-E52A-499B-BAEE-EAA92944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5021"/>
            <a:ext cx="10515600" cy="2208058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/>
              <a:t>3.1% de mayores de 18 años justifican mucho o algo que un hombre le pegue a una mujer.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/>
              <a:t>23% hombres y 21% mujeres están de acuerdo con la frase “las mujeres deben ayudar en los quehaceres del hogar más que los hombres”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/>
              <a:t>18% hombres y 12% mujeres están de acuerdo con la frase “algunas mujeres que son violadas es porque provocan a los hombres”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/>
              <a:t>44% de mujeres opinan que en el país sus derechos se respetan poco o nada. </a:t>
            </a:r>
            <a:endParaRPr lang="es-ES" dirty="0"/>
          </a:p>
          <a:p>
            <a:pPr marL="0" indent="0" algn="r"/>
            <a:r>
              <a:rPr lang="es-ES" sz="1800" dirty="0">
                <a:latin typeface="Montserrat" panose="00000500000000000000" pitchFamily="2" charset="0"/>
              </a:rPr>
              <a:t>Fuente: </a:t>
            </a:r>
            <a:r>
              <a:rPr lang="es-MX" sz="1800" dirty="0">
                <a:latin typeface="Montserrat" panose="00000500000000000000" pitchFamily="2" charset="0"/>
              </a:rPr>
              <a:t>CONAPRED, CNDH, </a:t>
            </a:r>
            <a:r>
              <a:rPr lang="es-MX" sz="1800" dirty="0" err="1">
                <a:latin typeface="Montserrat" panose="00000500000000000000" pitchFamily="2" charset="0"/>
              </a:rPr>
              <a:t>UNAM,Conacyt</a:t>
            </a:r>
            <a:r>
              <a:rPr lang="es-MX" sz="1800" dirty="0">
                <a:latin typeface="Montserrat" panose="00000500000000000000" pitchFamily="2" charset="0"/>
              </a:rPr>
              <a:t>, INEGI, 2018</a:t>
            </a:r>
          </a:p>
          <a:p>
            <a:pPr marL="0" lvl="0" indent="0"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811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85999"/>
            <a:ext cx="10521950" cy="1424941"/>
          </a:xfrm>
        </p:spPr>
        <p:txBody>
          <a:bodyPr/>
          <a:lstStyle/>
          <a:p>
            <a:r>
              <a:rPr lang="es-MX" dirty="0"/>
              <a:t>Video UNICEF</a:t>
            </a:r>
            <a:br>
              <a:rPr lang="es-MX" dirty="0"/>
            </a:br>
            <a:r>
              <a:rPr lang="es-MX" dirty="0"/>
              <a:t>#EndViolence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67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623060"/>
            <a:ext cx="10521950" cy="807720"/>
          </a:xfrm>
        </p:spPr>
        <p:txBody>
          <a:bodyPr/>
          <a:lstStyle/>
          <a:p>
            <a:r>
              <a:rPr lang="es-MX" dirty="0"/>
              <a:t>Diálogo</a:t>
            </a:r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673BE16-74DB-473E-8EF8-B8982158CB6E}"/>
              </a:ext>
            </a:extLst>
          </p:cNvPr>
          <p:cNvSpPr txBox="1">
            <a:spLocks/>
          </p:cNvSpPr>
          <p:nvPr/>
        </p:nvSpPr>
        <p:spPr>
          <a:xfrm>
            <a:off x="2565779" y="2766218"/>
            <a:ext cx="7369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45B4E"/>
                </a:solidFill>
              </a:rPr>
              <a:t>Con los “lentes” de la perspectiva género y de los derechos de niñas, niños y adolescentes. </a:t>
            </a:r>
          </a:p>
          <a:p>
            <a:pPr algn="ctr"/>
            <a:r>
              <a:rPr lang="es-MX" b="1" dirty="0">
                <a:solidFill>
                  <a:srgbClr val="245B4E"/>
                </a:solidFill>
              </a:rPr>
              <a:t>¿qué vemos en el video?</a:t>
            </a:r>
          </a:p>
        </p:txBody>
      </p:sp>
    </p:spTree>
    <p:extLst>
      <p:ext uri="{BB962C8B-B14F-4D97-AF65-F5344CB8AC3E}">
        <p14:creationId xmlns:p14="http://schemas.microsoft.com/office/powerpoint/2010/main" val="125421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753" y="887730"/>
            <a:ext cx="6658610" cy="693420"/>
          </a:xfrm>
        </p:spPr>
        <p:txBody>
          <a:bodyPr/>
          <a:lstStyle/>
          <a:p>
            <a:r>
              <a:rPr lang="es-MX" dirty="0"/>
              <a:t>¿Qué es la violencia?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1052833-2AE8-47DE-A6E6-7662BBC1F435}"/>
              </a:ext>
            </a:extLst>
          </p:cNvPr>
          <p:cNvSpPr/>
          <p:nvPr/>
        </p:nvSpPr>
        <p:spPr>
          <a:xfrm>
            <a:off x="1012723" y="2518839"/>
            <a:ext cx="98666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“La violencia es el uso intencional de la fuerza física, amenazas contra uno mismo, otra persona, un grupo o una comunidad que tiene como consecuencia o es muy probable que tenga como consecuencia un traumatismo, daños psicológicos, problemas de desarrollo o la muerte.”</a:t>
            </a:r>
          </a:p>
          <a:p>
            <a:pPr fontAlgn="base"/>
            <a:endParaRPr lang="es-MX" sz="2800" dirty="0">
              <a:solidFill>
                <a:srgbClr val="888888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r" fontAlgn="base"/>
            <a:r>
              <a:rPr lang="es-MX" sz="1800" dirty="0">
                <a:solidFill>
                  <a:srgbClr val="88888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Fuente: Organización Mundial de la Salud</a:t>
            </a:r>
          </a:p>
          <a:p>
            <a:pPr algn="r" fontAlgn="base"/>
            <a:r>
              <a:rPr lang="es-MX" sz="1800" dirty="0">
                <a:solidFill>
                  <a:srgbClr val="888888"/>
                </a:solidFill>
                <a:latin typeface="Montserrat" panose="000005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http://www.who.int/topics/violence/es</a:t>
            </a:r>
            <a:endParaRPr lang="es-MX" sz="18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7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7219"/>
            <a:ext cx="10521950" cy="1424941"/>
          </a:xfrm>
        </p:spPr>
        <p:txBody>
          <a:bodyPr/>
          <a:lstStyle/>
          <a:p>
            <a:r>
              <a:rPr lang="es-MX" dirty="0"/>
              <a:t>Violencia contra niñas, niños y adolescentes</a:t>
            </a:r>
            <a:endParaRPr lang="es-ES" dirty="0"/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5CA9DC73-5266-4FAD-B6F1-E8CC4F2F2900}"/>
              </a:ext>
            </a:extLst>
          </p:cNvPr>
          <p:cNvSpPr/>
          <p:nvPr/>
        </p:nvSpPr>
        <p:spPr>
          <a:xfrm>
            <a:off x="587388" y="2183883"/>
            <a:ext cx="11017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Montserrat" panose="00000500000000000000" pitchFamily="2" charset="0"/>
                <a:cs typeface="Arial" panose="020B0604020202020204" pitchFamily="34" charset="0"/>
              </a:rPr>
              <a:t>De acuerdo con la 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Observación General N. 13 </a:t>
            </a:r>
            <a:r>
              <a:rPr lang="es-MX" sz="2000" dirty="0">
                <a:latin typeface="Montserrat" panose="00000500000000000000" pitchFamily="2" charset="0"/>
                <a:cs typeface="Arial" panose="020B0604020202020204" pitchFamily="34" charset="0"/>
              </a:rPr>
              <a:t>del Comité de los Derechos del Niño de Naciones Unidas, se entiende por violencia toda forma de:</a:t>
            </a:r>
            <a:endParaRPr lang="es-MX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9 Diagrama">
            <a:extLst>
              <a:ext uri="{FF2B5EF4-FFF2-40B4-BE49-F238E27FC236}">
                <a16:creationId xmlns:a16="http://schemas.microsoft.com/office/drawing/2014/main" id="{1FA6F427-0E7E-4B19-8825-8CB3EAB58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67226"/>
              </p:ext>
            </p:extLst>
          </p:nvPr>
        </p:nvGraphicFramePr>
        <p:xfrm>
          <a:off x="587388" y="3124932"/>
          <a:ext cx="6403761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Marco">
            <a:extLst>
              <a:ext uri="{FF2B5EF4-FFF2-40B4-BE49-F238E27FC236}">
                <a16:creationId xmlns:a16="http://schemas.microsoft.com/office/drawing/2014/main" id="{B1D94014-A1FA-4D75-9D73-50A3FB970E33}"/>
              </a:ext>
            </a:extLst>
          </p:cNvPr>
          <p:cNvSpPr/>
          <p:nvPr/>
        </p:nvSpPr>
        <p:spPr>
          <a:xfrm>
            <a:off x="7965916" y="3245578"/>
            <a:ext cx="3204355" cy="2350996"/>
          </a:xfrm>
          <a:prstGeom prst="frame">
            <a:avLst/>
          </a:prstGeom>
          <a:solidFill>
            <a:srgbClr val="A42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Art. 19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Convención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 de los Derechos del Niño </a:t>
            </a:r>
          </a:p>
        </p:txBody>
      </p:sp>
    </p:spTree>
    <p:extLst>
      <p:ext uri="{BB962C8B-B14F-4D97-AF65-F5344CB8AC3E}">
        <p14:creationId xmlns:p14="http://schemas.microsoft.com/office/powerpoint/2010/main" val="273549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1117868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</a:pPr>
            <a:r>
              <a:rPr lang="es-MX" dirty="0"/>
              <a:t>Objetivo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967634" y="2236349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s-MX" sz="3200" dirty="0"/>
              <a:t>Reflexionar conjuntamente sobre la perspectiva de género en la protección de las adolescencias, principalmente en la garantía de su derecho a una vida libre de violencia en el entorno escolar. </a:t>
            </a:r>
            <a:endParaRPr sz="3200" dirty="0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7219"/>
            <a:ext cx="10521950" cy="1424941"/>
          </a:xfrm>
        </p:spPr>
        <p:txBody>
          <a:bodyPr/>
          <a:lstStyle/>
          <a:p>
            <a:r>
              <a:rPr lang="es-MX" dirty="0"/>
              <a:t>Violencia contra niñas, niños y adolescentes</a:t>
            </a:r>
            <a:endParaRPr lang="es-ES" dirty="0"/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5876DE8F-6747-4454-B6A0-186F223F72E4}"/>
              </a:ext>
            </a:extLst>
          </p:cNvPr>
          <p:cNvSpPr/>
          <p:nvPr/>
        </p:nvSpPr>
        <p:spPr>
          <a:xfrm>
            <a:off x="247503" y="2943470"/>
            <a:ext cx="51703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2" charset="0"/>
              </a:rPr>
              <a:t>Posición de dependencia de niñas, niños y adolescentes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2" charset="0"/>
              </a:rPr>
              <a:t>Concepción tradicional de la autoridad de los adultos sobre ellas y ellos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2" charset="0"/>
              </a:rPr>
              <a:t>Institucionalización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2" charset="0"/>
              </a:rPr>
              <a:t>Creencia tradicional de la poca fiabilidad de los testimonios de los niños</a:t>
            </a:r>
          </a:p>
          <a:p>
            <a:pPr algn="just"/>
            <a:endParaRPr lang="es-MX" sz="2000" dirty="0">
              <a:latin typeface="Montserrat" panose="00000500000000000000" pitchFamily="2" charset="0"/>
            </a:endParaRPr>
          </a:p>
          <a:p>
            <a:pPr algn="r"/>
            <a:r>
              <a:rPr lang="es-MX" dirty="0">
                <a:latin typeface="Montserrat" panose="00000500000000000000" pitchFamily="2" charset="0"/>
              </a:rPr>
              <a:t> Fuente: UNICEF, </a:t>
            </a:r>
            <a:r>
              <a:rPr lang="es-MX" dirty="0" err="1">
                <a:latin typeface="Montserrat" panose="00000500000000000000" pitchFamily="2" charset="0"/>
              </a:rPr>
              <a:t>Innocenti</a:t>
            </a:r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err="1">
                <a:latin typeface="Montserrat" panose="00000500000000000000" pitchFamily="2" charset="0"/>
              </a:rPr>
              <a:t>Digest</a:t>
            </a:r>
            <a:r>
              <a:rPr lang="es-MX" dirty="0">
                <a:latin typeface="Montserrat" panose="00000500000000000000" pitchFamily="2" charset="0"/>
              </a:rPr>
              <a:t>, “Niños y Violencia”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9F252AFB-A67C-4DA4-9956-74AA9944EF49}"/>
              </a:ext>
            </a:extLst>
          </p:cNvPr>
          <p:cNvSpPr/>
          <p:nvPr/>
        </p:nvSpPr>
        <p:spPr>
          <a:xfrm>
            <a:off x="6092825" y="3561121"/>
            <a:ext cx="1054167" cy="759656"/>
          </a:xfrm>
          <a:prstGeom prst="rightArrow">
            <a:avLst/>
          </a:prstGeom>
          <a:solidFill>
            <a:srgbClr val="A42145"/>
          </a:solidFill>
          <a:ln>
            <a:solidFill>
              <a:srgbClr val="A4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BBBDD86B-03BA-4049-842E-86D4E050C663}"/>
              </a:ext>
            </a:extLst>
          </p:cNvPr>
          <p:cNvSpPr/>
          <p:nvPr/>
        </p:nvSpPr>
        <p:spPr>
          <a:xfrm>
            <a:off x="7429501" y="2824716"/>
            <a:ext cx="4329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Montserrat" panose="00000500000000000000" pitchFamily="2" charset="0"/>
              </a:rPr>
              <a:t>Autonomía progresiva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Montserrat" panose="00000500000000000000" pitchFamily="2" charset="0"/>
              </a:rPr>
              <a:t>Derecho a la participación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Montserrat" panose="00000500000000000000" pitchFamily="2" charset="0"/>
              </a:rPr>
              <a:t>Interés superior de la niñez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Montserrat" panose="00000500000000000000" pitchFamily="2" charset="0"/>
              </a:rPr>
              <a:t>Garantes de derechos de niñas, niños y adolescentes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840D89-2827-4726-9874-2575F11D18F8}"/>
              </a:ext>
            </a:extLst>
          </p:cNvPr>
          <p:cNvSpPr txBox="1"/>
          <p:nvPr/>
        </p:nvSpPr>
        <p:spPr>
          <a:xfrm>
            <a:off x="936673" y="2252085"/>
            <a:ext cx="359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245C4F"/>
                </a:solidFill>
                <a:latin typeface="Montserrat" panose="00000500000000000000" pitchFamily="2" charset="0"/>
                <a:ea typeface="+mj-ea"/>
                <a:cs typeface="+mj-cs"/>
              </a:rPr>
              <a:t>Especificidades</a:t>
            </a:r>
          </a:p>
        </p:txBody>
      </p:sp>
    </p:spTree>
    <p:extLst>
      <p:ext uri="{BB962C8B-B14F-4D97-AF65-F5344CB8AC3E}">
        <p14:creationId xmlns:p14="http://schemas.microsoft.com/office/powerpoint/2010/main" val="638395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7219"/>
            <a:ext cx="10521950" cy="1424941"/>
          </a:xfrm>
        </p:spPr>
        <p:txBody>
          <a:bodyPr/>
          <a:lstStyle/>
          <a:p>
            <a:r>
              <a:rPr lang="es-MX" dirty="0"/>
              <a:t>Violencia contra niñas, niños y adolescentes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8D22D-4271-400D-A982-888EC87E5A19}"/>
              </a:ext>
            </a:extLst>
          </p:cNvPr>
          <p:cNvSpPr txBox="1"/>
          <p:nvPr/>
        </p:nvSpPr>
        <p:spPr>
          <a:xfrm>
            <a:off x="587388" y="2235443"/>
            <a:ext cx="359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245C4F"/>
                </a:solidFill>
                <a:latin typeface="Montserrat" panose="00000500000000000000" pitchFamily="2" charset="0"/>
                <a:ea typeface="+mj-ea"/>
                <a:cs typeface="+mj-cs"/>
              </a:rPr>
              <a:t>C</a:t>
            </a:r>
            <a:r>
              <a:rPr lang="es-ES" sz="3200" b="1" dirty="0" err="1">
                <a:solidFill>
                  <a:srgbClr val="245C4F"/>
                </a:solidFill>
                <a:latin typeface="Montserrat" panose="00000500000000000000" pitchFamily="2" charset="0"/>
                <a:ea typeface="+mj-ea"/>
                <a:cs typeface="+mj-cs"/>
              </a:rPr>
              <a:t>ausas</a:t>
            </a:r>
            <a:endParaRPr lang="es-ES" sz="3200" b="1" dirty="0">
              <a:solidFill>
                <a:srgbClr val="245C4F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5876DE8F-6747-4454-B6A0-186F223F72E4}"/>
              </a:ext>
            </a:extLst>
          </p:cNvPr>
          <p:cNvSpPr/>
          <p:nvPr/>
        </p:nvSpPr>
        <p:spPr>
          <a:xfrm>
            <a:off x="587388" y="3013501"/>
            <a:ext cx="105918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45B4E"/>
                </a:solidFill>
                <a:latin typeface="Montserrat" panose="00000500000000000000" pitchFamily="2" charset="0"/>
              </a:rPr>
              <a:t>Tolerancia social</a:t>
            </a:r>
            <a:r>
              <a:rPr lang="es-MX" sz="2400" dirty="0">
                <a:latin typeface="Montserrat" panose="00000500000000000000" pitchFamily="2" charset="0"/>
              </a:rPr>
              <a:t>, particularmente de la violencia contra las niñas.</a:t>
            </a:r>
          </a:p>
          <a:p>
            <a:pPr algn="just"/>
            <a:endParaRPr lang="es-MX" sz="2400" dirty="0">
              <a:latin typeface="Montserrat" panose="00000500000000000000" pitchFamily="2" charset="0"/>
            </a:endParaRPr>
          </a:p>
          <a:p>
            <a:pPr algn="just"/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Factores sociales y económicos </a:t>
            </a:r>
            <a:r>
              <a:rPr lang="es-MX" sz="2400" dirty="0">
                <a:latin typeface="Montserrat" panose="00000500000000000000" pitchFamily="2" charset="0"/>
              </a:rPr>
              <a:t>que repercuten en las comunidades, las familias, las relaciones interpersonales y la manera en que niñas y niños experimentan su vida cotidiana.</a:t>
            </a:r>
          </a:p>
          <a:p>
            <a:pPr algn="just"/>
            <a:endParaRPr lang="es-MX" sz="2400" dirty="0">
              <a:latin typeface="Montserrat" panose="00000500000000000000" pitchFamily="2" charset="0"/>
            </a:endParaRPr>
          </a:p>
          <a:p>
            <a:pPr algn="r"/>
            <a:r>
              <a:rPr lang="es-MX" sz="1600" dirty="0">
                <a:latin typeface="Montserrat" panose="00000500000000000000" pitchFamily="2" charset="0"/>
              </a:rPr>
              <a:t>Fuente: INSPIRE, Siete estrategias para poner fin a la violencia contra los niños y las niñas</a:t>
            </a:r>
          </a:p>
        </p:txBody>
      </p:sp>
    </p:spTree>
    <p:extLst>
      <p:ext uri="{BB962C8B-B14F-4D97-AF65-F5344CB8AC3E}">
        <p14:creationId xmlns:p14="http://schemas.microsoft.com/office/powerpoint/2010/main" val="3726134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665"/>
            <a:ext cx="10521950" cy="1424941"/>
          </a:xfrm>
        </p:spPr>
        <p:txBody>
          <a:bodyPr/>
          <a:lstStyle/>
          <a:p>
            <a:r>
              <a:rPr lang="es-MX" dirty="0"/>
              <a:t>Violencia contra niñas, niños y adolescentes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8D22D-4271-400D-A982-888EC87E5A19}"/>
              </a:ext>
            </a:extLst>
          </p:cNvPr>
          <p:cNvSpPr txBox="1"/>
          <p:nvPr/>
        </p:nvSpPr>
        <p:spPr>
          <a:xfrm>
            <a:off x="943406" y="1931909"/>
            <a:ext cx="103119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ES" sz="2400" dirty="0">
                <a:solidFill>
                  <a:srgbClr val="888888"/>
                </a:solidFill>
                <a:latin typeface="Montserrat" panose="00000500000000000000" pitchFamily="2" charset="0"/>
              </a:rPr>
              <a:t>La violencia es a menudo el </a:t>
            </a:r>
            <a:r>
              <a:rPr lang="es-ES" altLang="es-ES" sz="2400" b="1" dirty="0">
                <a:solidFill>
                  <a:srgbClr val="990033"/>
                </a:solidFill>
                <a:latin typeface="Montserrat" panose="00000500000000000000" pitchFamily="2" charset="0"/>
              </a:rPr>
              <a:t>resultado de dinámicas de poder y género desiguales</a:t>
            </a:r>
            <a:r>
              <a:rPr lang="es-ES" altLang="es-ES" sz="2400" dirty="0">
                <a:solidFill>
                  <a:srgbClr val="202124"/>
                </a:solidFill>
                <a:latin typeface="Montserrat" panose="00000500000000000000" pitchFamily="2" charset="0"/>
              </a:rPr>
              <a:t>. </a:t>
            </a:r>
            <a:r>
              <a:rPr lang="es-ES" altLang="es-ES" sz="2400" dirty="0">
                <a:solidFill>
                  <a:srgbClr val="888888"/>
                </a:solidFill>
                <a:latin typeface="Montserrat" panose="00000500000000000000" pitchFamily="2" charset="0"/>
              </a:rPr>
              <a:t>Las niñas y los niños experimentan diferentes formas de violencia. Las niñas tienen más probabilidades de sufrir acoso psicológico, violencia sexual y acoso; los niños tienen más probabilidades de sufrir castigos corporales y violencia física; Los niños que no se ajustan a las normas o estereotipos de género son particularmente vulnerables a la violencia y el acoso. </a:t>
            </a:r>
            <a:r>
              <a:rPr lang="es-MX" altLang="es-ES" sz="2400" dirty="0">
                <a:solidFill>
                  <a:srgbClr val="888888"/>
                </a:solidFill>
                <a:latin typeface="Montserrat" panose="00000500000000000000" pitchFamily="2" charset="0"/>
              </a:rPr>
              <a:t>Los niños con discapacidad tienen tres veces más probabilidades que sus compañeros de sufrir violencia física en las escuelas, y las niñas con discapacidad tienen hasta tres veces más riesgo de ser violadas.</a:t>
            </a:r>
          </a:p>
          <a:p>
            <a:pPr algn="r"/>
            <a:r>
              <a:rPr lang="es-MX" dirty="0">
                <a:latin typeface="Montserrat" panose="00000500000000000000" pitchFamily="2" charset="0"/>
              </a:rPr>
              <a:t>Fuente: </a:t>
            </a:r>
            <a:r>
              <a:rPr lang="es-MX" dirty="0" err="1">
                <a:latin typeface="Montserrat" panose="00000500000000000000" pitchFamily="2" charset="0"/>
              </a:rPr>
              <a:t>Safe</a:t>
            </a:r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err="1">
                <a:latin typeface="Montserrat" panose="00000500000000000000" pitchFamily="2" charset="0"/>
              </a:rPr>
              <a:t>to</a:t>
            </a:r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err="1">
                <a:latin typeface="Montserrat" panose="00000500000000000000" pitchFamily="2" charset="0"/>
              </a:rPr>
              <a:t>Learn</a:t>
            </a:r>
            <a:r>
              <a:rPr lang="es-MX" dirty="0">
                <a:latin typeface="Montserrat" panose="00000500000000000000" pitchFamily="2" charset="0"/>
              </a:rPr>
              <a:t>, </a:t>
            </a:r>
            <a:r>
              <a:rPr lang="es-MX" dirty="0" err="1">
                <a:latin typeface="Montserrat" panose="00000500000000000000" pitchFamily="2" charset="0"/>
              </a:rPr>
              <a:t>Call</a:t>
            </a:r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err="1">
                <a:latin typeface="Montserrat" panose="00000500000000000000" pitchFamily="2" charset="0"/>
              </a:rPr>
              <a:t>to</a:t>
            </a:r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err="1">
                <a:latin typeface="Montserrat" panose="00000500000000000000" pitchFamily="2" charset="0"/>
              </a:rPr>
              <a:t>Action</a:t>
            </a:r>
            <a:endParaRPr lang="es-MX" dirty="0">
              <a:latin typeface="Montserrat" panose="00000500000000000000" pitchFamily="2" charset="0"/>
            </a:endParaRPr>
          </a:p>
          <a:p>
            <a:pPr algn="r"/>
            <a:r>
              <a:rPr lang="es-MX" dirty="0">
                <a:latin typeface="Montserrat" panose="00000500000000000000" pitchFamily="2" charset="0"/>
              </a:rPr>
              <a:t>https://www.end-violence.org/safetolearn/call</a:t>
            </a:r>
            <a:endParaRPr lang="es-ES" altLang="es-E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ES" sz="3200" b="1" dirty="0">
              <a:solidFill>
                <a:srgbClr val="245C4F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452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665"/>
            <a:ext cx="10521950" cy="1424941"/>
          </a:xfrm>
        </p:spPr>
        <p:txBody>
          <a:bodyPr/>
          <a:lstStyle/>
          <a:p>
            <a:r>
              <a:rPr lang="es-MX" dirty="0"/>
              <a:t>Violencia de género contra las adolescentes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8D22D-4271-400D-A982-888EC87E5A19}"/>
              </a:ext>
            </a:extLst>
          </p:cNvPr>
          <p:cNvSpPr txBox="1"/>
          <p:nvPr/>
        </p:nvSpPr>
        <p:spPr>
          <a:xfrm>
            <a:off x="936864" y="2754144"/>
            <a:ext cx="10311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888888"/>
                </a:solidFill>
                <a:latin typeface="Montserrat" panose="00000500000000000000" pitchFamily="2" charset="0"/>
              </a:rPr>
              <a:t>Las niñas corren un mayor riesgo de violencia al llegar a la adolescencia, cuando sus roles de género se vuelven más definidos</a:t>
            </a:r>
            <a:r>
              <a:rPr lang="es-MX" sz="1600" dirty="0">
                <a:solidFill>
                  <a:srgbClr val="888888"/>
                </a:solidFill>
                <a:latin typeface="Montserrat" panose="00000500000000000000" pitchFamily="2" charset="0"/>
              </a:rPr>
              <a:t>. </a:t>
            </a:r>
          </a:p>
          <a:p>
            <a:pPr algn="r"/>
            <a:r>
              <a:rPr lang="es-MX" sz="1600" dirty="0">
                <a:solidFill>
                  <a:srgbClr val="888888"/>
                </a:solidFill>
                <a:latin typeface="Montserrat" panose="00000500000000000000" pitchFamily="2" charset="0"/>
              </a:rPr>
              <a:t>Fuente: Plan International, 2018</a:t>
            </a:r>
          </a:p>
        </p:txBody>
      </p:sp>
    </p:spTree>
    <p:extLst>
      <p:ext uri="{BB962C8B-B14F-4D97-AF65-F5344CB8AC3E}">
        <p14:creationId xmlns:p14="http://schemas.microsoft.com/office/powerpoint/2010/main" val="416731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665"/>
            <a:ext cx="10521950" cy="1424941"/>
          </a:xfrm>
        </p:spPr>
        <p:txBody>
          <a:bodyPr/>
          <a:lstStyle/>
          <a:p>
            <a:r>
              <a:rPr lang="es-MX" dirty="0"/>
              <a:t>Violencia de género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8D22D-4271-400D-A982-888EC87E5A19}"/>
              </a:ext>
            </a:extLst>
          </p:cNvPr>
          <p:cNvSpPr txBox="1"/>
          <p:nvPr/>
        </p:nvSpPr>
        <p:spPr>
          <a:xfrm>
            <a:off x="1041879" y="1977629"/>
            <a:ext cx="1031192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888888"/>
                </a:solidFill>
                <a:latin typeface="Montserrat" panose="00000500000000000000" pitchFamily="2" charset="0"/>
              </a:rPr>
              <a:t>“[…] cuando se dirigen contra niñas o niños debido a su sexo biológico o identidad de género u orientación sexual, cualquier tipo de violencia también puede constituir violencia de género. </a:t>
            </a:r>
          </a:p>
          <a:p>
            <a:pPr algn="just"/>
            <a:endParaRPr lang="es-MX" sz="2400" dirty="0">
              <a:solidFill>
                <a:srgbClr val="888888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400" dirty="0">
                <a:solidFill>
                  <a:srgbClr val="888888"/>
                </a:solidFill>
                <a:latin typeface="Montserrat" panose="00000500000000000000" pitchFamily="2" charset="0"/>
              </a:rPr>
              <a:t>La </a:t>
            </a:r>
            <a:r>
              <a:rPr lang="es-MX" sz="2400" dirty="0" err="1">
                <a:solidFill>
                  <a:srgbClr val="888888"/>
                </a:solidFill>
                <a:latin typeface="Montserrat" panose="00000500000000000000" pitchFamily="2" charset="0"/>
              </a:rPr>
              <a:t>VBG</a:t>
            </a:r>
            <a:r>
              <a:rPr lang="es-MX" sz="2400" dirty="0">
                <a:solidFill>
                  <a:srgbClr val="888888"/>
                </a:solidFill>
                <a:latin typeface="Montserrat" panose="00000500000000000000" pitchFamily="2" charset="0"/>
              </a:rPr>
              <a:t> incluye cualquier forma de violencia o abuso dirigida a mujeres u hombres sobre la base de su sexo. Las relaciones desiguales de poder entre hombres y mujeres contribuyen significativamente a la violencia de género, que tiene como objetivo </a:t>
            </a:r>
            <a:r>
              <a:rPr lang="es-MX" sz="2400" dirty="0">
                <a:solidFill>
                  <a:srgbClr val="990033"/>
                </a:solidFill>
                <a:latin typeface="Montserrat" panose="00000500000000000000" pitchFamily="2" charset="0"/>
              </a:rPr>
              <a:t>mantener las desigualdades de género y reforzar los roles de género tradicionales </a:t>
            </a:r>
            <a:r>
              <a:rPr lang="es-MX" sz="2400" dirty="0">
                <a:solidFill>
                  <a:srgbClr val="888888"/>
                </a:solidFill>
                <a:latin typeface="Montserrat" panose="00000500000000000000" pitchFamily="2" charset="0"/>
              </a:rPr>
              <a:t>tanto para las mujeres como para los hombres.” </a:t>
            </a:r>
          </a:p>
          <a:p>
            <a:pPr algn="r"/>
            <a:r>
              <a:rPr lang="es-MX" dirty="0">
                <a:latin typeface="Montserrat" panose="00000500000000000000" pitchFamily="2" charset="0"/>
              </a:rPr>
              <a:t>Fuente: Plan International, 2018</a:t>
            </a:r>
          </a:p>
        </p:txBody>
      </p:sp>
    </p:spTree>
    <p:extLst>
      <p:ext uri="{BB962C8B-B14F-4D97-AF65-F5344CB8AC3E}">
        <p14:creationId xmlns:p14="http://schemas.microsoft.com/office/powerpoint/2010/main" val="144092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665"/>
            <a:ext cx="10521950" cy="1424941"/>
          </a:xfrm>
        </p:spPr>
        <p:txBody>
          <a:bodyPr/>
          <a:lstStyle/>
          <a:p>
            <a:r>
              <a:rPr lang="es-MX" dirty="0"/>
              <a:t>Violencia contra las niñas y las adolescentes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8D22D-4271-400D-A982-888EC87E5A19}"/>
              </a:ext>
            </a:extLst>
          </p:cNvPr>
          <p:cNvSpPr txBox="1"/>
          <p:nvPr/>
        </p:nvSpPr>
        <p:spPr>
          <a:xfrm>
            <a:off x="3840480" y="1977629"/>
            <a:ext cx="7513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888888"/>
                </a:solidFill>
                <a:latin typeface="Montserrat" panose="00000500000000000000" pitchFamily="2" charset="0"/>
              </a:rPr>
              <a:t>De acuerdo con la Secretaría de Salud de enero a octubre de 2020, los nacimientos cuyas madres tenían entre 9 y 14 años fueron 6,296 y los de madres cuya edad fue entre 15 y 17 años fueron 87,362.    </a:t>
            </a:r>
          </a:p>
          <a:p>
            <a:pPr algn="just"/>
            <a:endParaRPr lang="es-MX" sz="2000" dirty="0">
              <a:solidFill>
                <a:srgbClr val="888888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888888"/>
                </a:solidFill>
                <a:latin typeface="Montserrat" panose="00000500000000000000" pitchFamily="2" charset="0"/>
              </a:rPr>
              <a:t>Los datos del </a:t>
            </a:r>
            <a:r>
              <a:rPr lang="es-MX" sz="2000" dirty="0" err="1">
                <a:solidFill>
                  <a:srgbClr val="888888"/>
                </a:solidFill>
                <a:latin typeface="Montserrat" panose="00000500000000000000" pitchFamily="2" charset="0"/>
              </a:rPr>
              <a:t>SESNSP</a:t>
            </a:r>
            <a:r>
              <a:rPr lang="es-MX" sz="2000" dirty="0">
                <a:solidFill>
                  <a:srgbClr val="888888"/>
                </a:solidFill>
                <a:latin typeface="Montserrat" panose="00000500000000000000" pitchFamily="2" charset="0"/>
              </a:rPr>
              <a:t> indican que las víctimas totales mujeres menores de 18 años del delito de feminicidio pasaron de 50 casos en 2015 a 95 en 2019.</a:t>
            </a:r>
          </a:p>
          <a:p>
            <a:pPr algn="just"/>
            <a:endParaRPr lang="es-MX" sz="2000" dirty="0">
              <a:solidFill>
                <a:srgbClr val="888888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888888"/>
                </a:solidFill>
                <a:latin typeface="Montserrat" panose="00000500000000000000" pitchFamily="2" charset="0"/>
              </a:rPr>
              <a:t>Los datos de la Secretaría de Salud indican que de total de casos de lesiones por violencia contra niñas, niños y adolescentes, de enero a noviembre de 2020, en el 80.2% de los casos las víctimas fueron niñas y adolescentes mujeres.</a:t>
            </a:r>
          </a:p>
          <a:p>
            <a:pPr algn="just"/>
            <a:endParaRPr lang="es-MX" sz="2000" dirty="0">
              <a:latin typeface="Montserrat" panose="000005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51ABD3-DCEB-4B2F-B015-D2352CBA0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3240" y="1475458"/>
            <a:ext cx="2911789" cy="475943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85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502920"/>
            <a:ext cx="10521950" cy="922020"/>
          </a:xfrm>
        </p:spPr>
        <p:txBody>
          <a:bodyPr/>
          <a:lstStyle/>
          <a:p>
            <a:r>
              <a:rPr lang="es-MX" dirty="0"/>
              <a:t>Educación y violencia de género</a:t>
            </a:r>
            <a:endParaRPr lang="es-ES" dirty="0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A0C18E60-1B9D-415B-8C92-AEFD8AC34BF5}"/>
              </a:ext>
            </a:extLst>
          </p:cNvPr>
          <p:cNvSpPr txBox="1">
            <a:spLocks/>
          </p:cNvSpPr>
          <p:nvPr/>
        </p:nvSpPr>
        <p:spPr>
          <a:xfrm>
            <a:off x="777674" y="3153572"/>
            <a:ext cx="10801349" cy="284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2000" b="0" dirty="0">
                <a:solidFill>
                  <a:srgbClr val="888888"/>
                </a:solidFill>
                <a:latin typeface="Montserrat" panose="00000500000000000000" pitchFamily="2" charset="0"/>
              </a:rPr>
              <a:t>“La principal barrera para el logro de la educación de calidad es la existencia de la </a:t>
            </a:r>
            <a:r>
              <a:rPr lang="es-MX" sz="2400" b="0" dirty="0">
                <a:solidFill>
                  <a:srgbClr val="990033"/>
                </a:solidFill>
                <a:latin typeface="Montserrat" panose="00000500000000000000" pitchFamily="2" charset="0"/>
              </a:rPr>
              <a:t>violencia de género</a:t>
            </a:r>
            <a:r>
              <a:rPr lang="es-MX" sz="2400" b="0" dirty="0">
                <a:solidFill>
                  <a:srgbClr val="888888"/>
                </a:solidFill>
                <a:latin typeface="Montserrat" panose="00000500000000000000" pitchFamily="2" charset="0"/>
              </a:rPr>
              <a:t> </a:t>
            </a:r>
            <a:r>
              <a:rPr lang="es-MX" sz="2000" b="0" dirty="0">
                <a:solidFill>
                  <a:srgbClr val="888888"/>
                </a:solidFill>
                <a:latin typeface="Montserrat" panose="00000500000000000000" pitchFamily="2" charset="0"/>
              </a:rPr>
              <a:t>[…] dentro y alrededor de las escuelas, actos de violencia sexual, física o psicológica infligidos a niños dentro (sic.) y alrededor de las escuelas debido a los estereotipos y a los roles de género. </a:t>
            </a:r>
            <a:br>
              <a:rPr lang="es-MX" sz="2000" b="0" dirty="0">
                <a:solidFill>
                  <a:srgbClr val="888888"/>
                </a:solidFill>
                <a:latin typeface="Montserrat" panose="00000500000000000000" pitchFamily="2" charset="0"/>
              </a:rPr>
            </a:br>
            <a:br>
              <a:rPr lang="es-MX" sz="2000" b="0" dirty="0">
                <a:solidFill>
                  <a:srgbClr val="888888"/>
                </a:solidFill>
                <a:latin typeface="Montserrat" panose="00000500000000000000" pitchFamily="2" charset="0"/>
              </a:rPr>
            </a:br>
            <a:r>
              <a:rPr lang="es-MX" sz="2000" b="0" dirty="0">
                <a:solidFill>
                  <a:srgbClr val="888888"/>
                </a:solidFill>
                <a:latin typeface="Montserrat" panose="00000500000000000000" pitchFamily="2" charset="0"/>
              </a:rPr>
              <a:t>“La violencia de género en las escuelas, desde los abusos físicos y psíquicos hasta el acoso escolar, es una violación de los derechos humanos y del derecho a la educación y limita la participación y el acceso de las niñas a una educación segura y de calidad,</a:t>
            </a:r>
            <a:r>
              <a:rPr lang="es-MX" sz="2000" b="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s-MX" sz="2400" b="0" dirty="0">
                <a:solidFill>
                  <a:srgbClr val="990033"/>
                </a:solidFill>
                <a:latin typeface="Montserrat" panose="00000500000000000000" pitchFamily="2" charset="0"/>
              </a:rPr>
              <a:t>incrementando las tasas de abandono y fracaso escolar</a:t>
            </a:r>
            <a:r>
              <a:rPr lang="es-MX" sz="2000" b="0" dirty="0">
                <a:solidFill>
                  <a:schemeClr val="tx1"/>
                </a:solidFill>
                <a:latin typeface="Montserrat" panose="00000500000000000000" pitchFamily="2" charset="0"/>
              </a:rPr>
              <a:t>.”</a:t>
            </a:r>
          </a:p>
          <a:p>
            <a:pPr algn="just"/>
            <a:endParaRPr lang="es-MX" sz="2000" b="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r"/>
            <a:r>
              <a:rPr lang="es-MX" sz="1800" b="0" dirty="0">
                <a:solidFill>
                  <a:schemeClr val="tx1"/>
                </a:solidFill>
                <a:latin typeface="Montserrat" panose="00000500000000000000" pitchFamily="2" charset="0"/>
              </a:rPr>
              <a:t>Fuente: Plan International</a:t>
            </a:r>
          </a:p>
          <a:p>
            <a:pPr algn="r"/>
            <a:r>
              <a:rPr lang="es-MX" sz="1800" b="0" dirty="0">
                <a:solidFill>
                  <a:schemeClr val="tx1"/>
                </a:solidFill>
                <a:latin typeface="Montserrat" panose="00000500000000000000" pitchFamily="2" charset="0"/>
              </a:rPr>
              <a:t>https://plan-international.es/por-ser-nina/campana/violencia-y-discriminacion-0</a:t>
            </a:r>
          </a:p>
          <a:p>
            <a:pPr algn="just"/>
            <a:endParaRPr lang="es-ES" sz="2000" b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1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2529840"/>
            <a:ext cx="10521950" cy="922020"/>
          </a:xfrm>
        </p:spPr>
        <p:txBody>
          <a:bodyPr/>
          <a:lstStyle/>
          <a:p>
            <a:r>
              <a:rPr lang="es-MX" dirty="0"/>
              <a:t>¿Cómo podemos construir entornos escolares seguros?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472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05" y="1089660"/>
            <a:ext cx="10521950" cy="922020"/>
          </a:xfrm>
        </p:spPr>
        <p:txBody>
          <a:bodyPr/>
          <a:lstStyle/>
          <a:p>
            <a:r>
              <a:rPr lang="es-MX" dirty="0"/>
              <a:t>Educación sobre igualdad de género</a:t>
            </a:r>
            <a:endParaRPr lang="es-ES" dirty="0"/>
          </a:p>
        </p:txBody>
      </p:sp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id="{5812636C-142A-454C-9B02-79CD9A1EA34D}"/>
              </a:ext>
            </a:extLst>
          </p:cNvPr>
          <p:cNvSpPr txBox="1">
            <a:spLocks/>
          </p:cNvSpPr>
          <p:nvPr/>
        </p:nvSpPr>
        <p:spPr>
          <a:xfrm>
            <a:off x="325905" y="2697775"/>
            <a:ext cx="3868615" cy="201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es-MX" sz="3600" dirty="0"/>
              <a:t>Permite visibilizar, cuestionar, desnaturalizar y erradicar</a:t>
            </a:r>
            <a:endParaRPr lang="es-ES" sz="3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673F9B9-4E82-49D1-8CB1-C76E090F88CD}"/>
              </a:ext>
            </a:extLst>
          </p:cNvPr>
          <p:cNvSpPr txBox="1">
            <a:spLocks/>
          </p:cNvSpPr>
          <p:nvPr/>
        </p:nvSpPr>
        <p:spPr>
          <a:xfrm>
            <a:off x="6574972" y="2420104"/>
            <a:ext cx="4560280" cy="33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5900" dirty="0"/>
              <a:t>Usos, costumbres, prácticas culturales o prejuicios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5900" dirty="0"/>
              <a:t>Normas sociales de género</a:t>
            </a:r>
            <a:endParaRPr lang="es-ES" sz="59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5900" dirty="0"/>
              <a:t>Adultocentrismo</a:t>
            </a:r>
            <a:endParaRPr lang="es-ES" sz="59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5900" dirty="0"/>
              <a:t>Otras formas de discriminación y desigualdad</a:t>
            </a:r>
            <a:endParaRPr lang="es-ES" sz="5900" dirty="0"/>
          </a:p>
          <a:p>
            <a:pPr algn="just"/>
            <a:endParaRPr lang="es-ES" sz="3600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3363050-177F-473C-AD82-97963AD6F086}"/>
              </a:ext>
            </a:extLst>
          </p:cNvPr>
          <p:cNvSpPr/>
          <p:nvPr/>
        </p:nvSpPr>
        <p:spPr>
          <a:xfrm>
            <a:off x="5186289" y="3324952"/>
            <a:ext cx="1092591" cy="759654"/>
          </a:xfrm>
          <a:prstGeom prst="rightArrow">
            <a:avLst/>
          </a:prstGeom>
          <a:solidFill>
            <a:srgbClr val="A42145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82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05" y="1089660"/>
            <a:ext cx="10521950" cy="922020"/>
          </a:xfrm>
        </p:spPr>
        <p:txBody>
          <a:bodyPr/>
          <a:lstStyle/>
          <a:p>
            <a:r>
              <a:rPr lang="es-MX" dirty="0"/>
              <a:t>Educación sobre igualdad de género</a:t>
            </a:r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A124B68-A871-4333-9602-B8CFF4A2691B}"/>
              </a:ext>
            </a:extLst>
          </p:cNvPr>
          <p:cNvSpPr txBox="1">
            <a:spLocks/>
          </p:cNvSpPr>
          <p:nvPr/>
        </p:nvSpPr>
        <p:spPr>
          <a:xfrm>
            <a:off x="838200" y="2343592"/>
            <a:ext cx="10515600" cy="319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Formular estrategias para superar prejuicios de género y evaluar el papel que la socialización tiene ante las respuestas emocionales socialmente aceptadas.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888888"/>
                </a:solidFill>
                <a:latin typeface="Montserrat" panose="00000500000000000000" pitchFamily="2" charset="0"/>
              </a:rPr>
              <a:t>Las y los estudiantes pueden cuestionar roles tradicionales de género, la violencia y la discriminación por razón de género.</a:t>
            </a:r>
          </a:p>
          <a:p>
            <a:pPr lvl="8" indent="0" algn="r">
              <a:buNone/>
            </a:pPr>
            <a:r>
              <a:rPr lang="es-MX" sz="1900" dirty="0">
                <a:solidFill>
                  <a:srgbClr val="888888"/>
                </a:solidFill>
                <a:latin typeface="Montserrat SemiBold" panose="00000700000000000000" pitchFamily="2" charset="0"/>
              </a:rPr>
              <a:t>Fuente: UNESCO</a:t>
            </a:r>
          </a:p>
        </p:txBody>
      </p:sp>
    </p:spTree>
    <p:extLst>
      <p:ext uri="{BB962C8B-B14F-4D97-AF65-F5344CB8AC3E}">
        <p14:creationId xmlns:p14="http://schemas.microsoft.com/office/powerpoint/2010/main" val="98053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1117868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</a:pPr>
            <a:r>
              <a:rPr lang="es-MX" dirty="0"/>
              <a:t>Contenido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967634" y="2396006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es-MX" sz="3200" dirty="0"/>
              <a:t>*Perspectiva de género en la protección de las adolescencias</a:t>
            </a:r>
          </a:p>
          <a:p>
            <a:pPr marL="0" lvl="0" indent="0" algn="just">
              <a:spcBef>
                <a:spcPts val="0"/>
              </a:spcBef>
            </a:pPr>
            <a:r>
              <a:rPr lang="es-MX" sz="3200" dirty="0"/>
              <a:t>*Vida libre de violencia para las adolescentes</a:t>
            </a:r>
          </a:p>
          <a:p>
            <a:pPr marL="0" lvl="0" indent="0" algn="just">
              <a:spcBef>
                <a:spcPts val="0"/>
              </a:spcBef>
            </a:pPr>
            <a:r>
              <a:rPr lang="es-MX" sz="3200" dirty="0"/>
              <a:t>*Entornos escolares seguros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05" y="1089660"/>
            <a:ext cx="10521950" cy="922020"/>
          </a:xfrm>
        </p:spPr>
        <p:txBody>
          <a:bodyPr/>
          <a:lstStyle/>
          <a:p>
            <a:r>
              <a:rPr lang="es-MX" dirty="0"/>
              <a:t>Educación sobre igualdad de género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E8E1EF6-ABC2-4127-91A8-3AE0E4BCE36F}"/>
              </a:ext>
            </a:extLst>
          </p:cNvPr>
          <p:cNvSpPr txBox="1">
            <a:spLocks/>
          </p:cNvSpPr>
          <p:nvPr/>
        </p:nvSpPr>
        <p:spPr>
          <a:xfrm>
            <a:off x="652147" y="2526168"/>
            <a:ext cx="3424996" cy="90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s-MX" sz="3200" dirty="0"/>
              <a:t>Educación</a:t>
            </a:r>
            <a:r>
              <a:rPr lang="es-MX" sz="3200" b="1" dirty="0">
                <a:solidFill>
                  <a:srgbClr val="A42145"/>
                </a:solidFill>
              </a:rPr>
              <a:t> en</a:t>
            </a:r>
            <a:r>
              <a:rPr lang="es-MX" sz="3200" dirty="0"/>
              <a:t> igualdad de género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B0B388-A5E0-40B9-B00B-EFDD2F33CA77}"/>
              </a:ext>
            </a:extLst>
          </p:cNvPr>
          <p:cNvSpPr txBox="1">
            <a:spLocks/>
          </p:cNvSpPr>
          <p:nvPr/>
        </p:nvSpPr>
        <p:spPr>
          <a:xfrm>
            <a:off x="8114859" y="2575744"/>
            <a:ext cx="3424997" cy="90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0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2BBC9272-471D-4416-B125-57B4FE85C4E2}"/>
              </a:ext>
            </a:extLst>
          </p:cNvPr>
          <p:cNvSpPr/>
          <p:nvPr/>
        </p:nvSpPr>
        <p:spPr>
          <a:xfrm>
            <a:off x="5549705" y="2722778"/>
            <a:ext cx="1092591" cy="759654"/>
          </a:xfrm>
          <a:prstGeom prst="rightArrow">
            <a:avLst/>
          </a:prstGeom>
          <a:solidFill>
            <a:srgbClr val="A42145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596FA66-3277-403A-9BB5-DA0777E11137}"/>
              </a:ext>
            </a:extLst>
          </p:cNvPr>
          <p:cNvSpPr txBox="1">
            <a:spLocks/>
          </p:cNvSpPr>
          <p:nvPr/>
        </p:nvSpPr>
        <p:spPr>
          <a:xfrm>
            <a:off x="7936867" y="2575744"/>
            <a:ext cx="3424996" cy="90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s-MX" sz="2800" dirty="0"/>
              <a:t>Educación </a:t>
            </a:r>
            <a:r>
              <a:rPr lang="es-MX" sz="2800" b="1" dirty="0">
                <a:solidFill>
                  <a:srgbClr val="A42145"/>
                </a:solidFill>
              </a:rPr>
              <a:t>con</a:t>
            </a:r>
            <a:r>
              <a:rPr lang="es-MX" sz="2800" dirty="0"/>
              <a:t> igualdad de género</a:t>
            </a:r>
          </a:p>
          <a:p>
            <a:pPr algn="ctr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7911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05" y="1089660"/>
            <a:ext cx="10521950" cy="922020"/>
          </a:xfrm>
        </p:spPr>
        <p:txBody>
          <a:bodyPr/>
          <a:lstStyle/>
          <a:p>
            <a:r>
              <a:rPr lang="en-US" sz="4000" dirty="0"/>
              <a:t>Safe to Learn. Ending Violence in schools, making communities safer/</a:t>
            </a:r>
            <a:r>
              <a:rPr lang="en-US" sz="4000" dirty="0" err="1"/>
              <a:t>Seguras</a:t>
            </a:r>
            <a:r>
              <a:rPr lang="en-US" sz="4000" dirty="0"/>
              <a:t> y </a:t>
            </a:r>
            <a:r>
              <a:rPr lang="en-US" sz="4000" dirty="0" err="1"/>
              <a:t>seguros</a:t>
            </a:r>
            <a:r>
              <a:rPr lang="en-US" sz="4000" dirty="0"/>
              <a:t> </a:t>
            </a:r>
            <a:r>
              <a:rPr lang="en-US" sz="4000" dirty="0" err="1"/>
              <a:t>aprendemos</a:t>
            </a:r>
            <a:endParaRPr lang="en-US" sz="40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B0B388-A5E0-40B9-B00B-EFDD2F33CA77}"/>
              </a:ext>
            </a:extLst>
          </p:cNvPr>
          <p:cNvSpPr txBox="1">
            <a:spLocks/>
          </p:cNvSpPr>
          <p:nvPr/>
        </p:nvSpPr>
        <p:spPr>
          <a:xfrm>
            <a:off x="8114859" y="2575744"/>
            <a:ext cx="3424997" cy="90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0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1D6F4A-AB9F-448C-AE09-C8F99C51ECC9}"/>
              </a:ext>
            </a:extLst>
          </p:cNvPr>
          <p:cNvSpPr/>
          <p:nvPr/>
        </p:nvSpPr>
        <p:spPr>
          <a:xfrm>
            <a:off x="515815" y="246866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888888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Implementación de legislación y programas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888888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Fortalecimiento de la prevención y la respuesta en el entorno escolar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888888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Cambio de normas y comportamientos sociales Inversión efectiva de los recursos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888888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Generación y uso de evidencia</a:t>
            </a:r>
            <a:endParaRPr lang="es-ES" sz="2400" dirty="0">
              <a:solidFill>
                <a:srgbClr val="88888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Safe to Learn cover">
            <a:extLst>
              <a:ext uri="{FF2B5EF4-FFF2-40B4-BE49-F238E27FC236}">
                <a16:creationId xmlns:a16="http://schemas.microsoft.com/office/drawing/2014/main" id="{B943C0AF-9E3E-495D-9EA8-11CC50AD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51" y="2265704"/>
            <a:ext cx="285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30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05" y="1089660"/>
            <a:ext cx="10521950" cy="922020"/>
          </a:xfrm>
        </p:spPr>
        <p:txBody>
          <a:bodyPr/>
          <a:lstStyle/>
          <a:p>
            <a:r>
              <a:rPr lang="es-MX" dirty="0"/>
              <a:t>Educación sobre igualdad de género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E8E1EF6-ABC2-4127-91A8-3AE0E4BCE36F}"/>
              </a:ext>
            </a:extLst>
          </p:cNvPr>
          <p:cNvSpPr txBox="1">
            <a:spLocks/>
          </p:cNvSpPr>
          <p:nvPr/>
        </p:nvSpPr>
        <p:spPr>
          <a:xfrm>
            <a:off x="-2376" y="1787656"/>
            <a:ext cx="3424996" cy="90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s-MX" sz="3200" dirty="0"/>
              <a:t>Educación</a:t>
            </a:r>
            <a:r>
              <a:rPr lang="es-MX" sz="3200" b="1" dirty="0">
                <a:solidFill>
                  <a:srgbClr val="A42145"/>
                </a:solidFill>
              </a:rPr>
              <a:t> en</a:t>
            </a:r>
            <a:r>
              <a:rPr lang="es-MX" sz="3200" dirty="0"/>
              <a:t> igualdad de género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B0B388-A5E0-40B9-B00B-EFDD2F33CA77}"/>
              </a:ext>
            </a:extLst>
          </p:cNvPr>
          <p:cNvSpPr txBox="1">
            <a:spLocks/>
          </p:cNvSpPr>
          <p:nvPr/>
        </p:nvSpPr>
        <p:spPr>
          <a:xfrm>
            <a:off x="8114859" y="2575744"/>
            <a:ext cx="3424997" cy="90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000" dirty="0">
              <a:solidFill>
                <a:srgbClr val="888888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2BBC9272-471D-4416-B125-57B4FE85C4E2}"/>
              </a:ext>
            </a:extLst>
          </p:cNvPr>
          <p:cNvSpPr/>
          <p:nvPr/>
        </p:nvSpPr>
        <p:spPr>
          <a:xfrm rot="5400000">
            <a:off x="1289032" y="3520119"/>
            <a:ext cx="1092591" cy="759654"/>
          </a:xfrm>
          <a:prstGeom prst="rightArrow">
            <a:avLst/>
          </a:prstGeom>
          <a:solidFill>
            <a:srgbClr val="A42145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596FA66-3277-403A-9BB5-DA0777E11137}"/>
              </a:ext>
            </a:extLst>
          </p:cNvPr>
          <p:cNvSpPr txBox="1">
            <a:spLocks/>
          </p:cNvSpPr>
          <p:nvPr/>
        </p:nvSpPr>
        <p:spPr>
          <a:xfrm>
            <a:off x="122830" y="4392977"/>
            <a:ext cx="3424996" cy="90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s-MX" sz="2800" dirty="0"/>
              <a:t>Educación </a:t>
            </a:r>
            <a:r>
              <a:rPr lang="es-MX" sz="2800" b="1" dirty="0">
                <a:solidFill>
                  <a:srgbClr val="A42145"/>
                </a:solidFill>
              </a:rPr>
              <a:t>con</a:t>
            </a:r>
            <a:r>
              <a:rPr lang="es-MX" sz="2800" dirty="0"/>
              <a:t> igualdad de género</a:t>
            </a:r>
          </a:p>
          <a:p>
            <a:pPr algn="ctr"/>
            <a:endParaRPr lang="es-MX" sz="2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FCE10F-8041-4A93-B1E4-2658F592B7C8}"/>
              </a:ext>
            </a:extLst>
          </p:cNvPr>
          <p:cNvSpPr/>
          <p:nvPr/>
        </p:nvSpPr>
        <p:spPr>
          <a:xfrm>
            <a:off x="4271750" y="2130231"/>
            <a:ext cx="68228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888888"/>
                </a:solidFill>
                <a:latin typeface="Montserrat" panose="00000500000000000000" pitchFamily="2" charset="0"/>
              </a:rPr>
              <a:t>Participación igualitaria de niñas y niños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888888"/>
                </a:solidFill>
                <a:latin typeface="Montserrat" panose="00000500000000000000" pitchFamily="2" charset="0"/>
              </a:rPr>
              <a:t>Apoyo a madres,  padres y personas cuidadoras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888888"/>
                </a:solidFill>
                <a:latin typeface="Montserrat" panose="00000500000000000000" pitchFamily="2" charset="0"/>
              </a:rPr>
              <a:t>Normatividad que establece la igualdad y que se aplica sin discriminación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888888"/>
                </a:solidFill>
                <a:latin typeface="Montserrat" panose="00000500000000000000" pitchFamily="2" charset="0"/>
              </a:rPr>
              <a:t>Infraestructura que considera las necesidades específicas de las niñas y las adolescentes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888888"/>
                </a:solidFill>
                <a:latin typeface="Montserrat" panose="00000500000000000000" pitchFamily="2" charset="0"/>
              </a:rPr>
              <a:t>Mecanismos para responder frente a la discriminación y a la violencia contra niñas, niños y adolescentes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888888"/>
                </a:solidFill>
                <a:latin typeface="Montserrat" panose="00000500000000000000" pitchFamily="2" charset="0"/>
              </a:rPr>
              <a:t>Materiales y contenidos que no reproducen estereotipos y celebran la diversidad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888888"/>
                </a:solidFill>
                <a:latin typeface="Montserrat" panose="00000500000000000000" pitchFamily="2" charset="0"/>
              </a:rPr>
              <a:t>Difusión sobre los derechos de niñas, niños y adolescentes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888888"/>
                </a:solidFill>
                <a:latin typeface="Montserrat" panose="00000500000000000000" pitchFamily="2" charset="0"/>
              </a:rPr>
              <a:t>Diagnósticos sobre violencia y discriminación</a:t>
            </a:r>
          </a:p>
        </p:txBody>
      </p:sp>
    </p:spTree>
    <p:extLst>
      <p:ext uri="{BB962C8B-B14F-4D97-AF65-F5344CB8AC3E}">
        <p14:creationId xmlns:p14="http://schemas.microsoft.com/office/powerpoint/2010/main" val="2727531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142D3-DB19-49D2-AADE-FD56C13A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05" y="440846"/>
            <a:ext cx="10521950" cy="922020"/>
          </a:xfrm>
        </p:spPr>
        <p:txBody>
          <a:bodyPr/>
          <a:lstStyle/>
          <a:p>
            <a:r>
              <a:rPr lang="en-US" sz="4000" dirty="0" err="1"/>
              <a:t>Recursos</a:t>
            </a:r>
            <a:endParaRPr lang="en-US" sz="4000" dirty="0"/>
          </a:p>
        </p:txBody>
      </p:sp>
      <p:pic>
        <p:nvPicPr>
          <p:cNvPr id="6" name="Picture 2" descr="Safe to Learn cover">
            <a:extLst>
              <a:ext uri="{FF2B5EF4-FFF2-40B4-BE49-F238E27FC236}">
                <a16:creationId xmlns:a16="http://schemas.microsoft.com/office/drawing/2014/main" id="{73B69449-E3F7-4267-853D-509EB49E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4" y="1490888"/>
            <a:ext cx="2338363" cy="30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spire report cover">
            <a:extLst>
              <a:ext uri="{FF2B5EF4-FFF2-40B4-BE49-F238E27FC236}">
                <a16:creationId xmlns:a16="http://schemas.microsoft.com/office/drawing/2014/main" id="{C214506D-1049-4C7B-BFD7-DD697C7C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80" y="2200752"/>
            <a:ext cx="2340000" cy="30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E8C939-E0B9-43D4-9E1F-6CD6DE0D4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047" y="2850517"/>
            <a:ext cx="2340000" cy="303207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1525F6D-6785-444F-801C-25ACF1105EC0}"/>
              </a:ext>
            </a:extLst>
          </p:cNvPr>
          <p:cNvSpPr/>
          <p:nvPr/>
        </p:nvSpPr>
        <p:spPr>
          <a:xfrm>
            <a:off x="2923637" y="1344754"/>
            <a:ext cx="293264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Safe to Learn</a:t>
            </a:r>
          </a:p>
          <a:p>
            <a:r>
              <a:rPr lang="en-US" sz="1100" dirty="0"/>
              <a:t>https://www.end-violence.org/safe-to-learn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586607-CC90-4EA4-AFEB-E4E29C681F56}"/>
              </a:ext>
            </a:extLst>
          </p:cNvPr>
          <p:cNvSpPr/>
          <p:nvPr/>
        </p:nvSpPr>
        <p:spPr>
          <a:xfrm>
            <a:off x="5975684" y="2195114"/>
            <a:ext cx="293264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INSPIRE</a:t>
            </a:r>
          </a:p>
          <a:p>
            <a:r>
              <a:rPr lang="es-ES" sz="1100" dirty="0"/>
              <a:t>https://www.end-violence.org/inspire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87A1751-76E2-4C08-9CFD-C79BD96D7F31}"/>
              </a:ext>
            </a:extLst>
          </p:cNvPr>
          <p:cNvSpPr/>
          <p:nvPr/>
        </p:nvSpPr>
        <p:spPr>
          <a:xfrm>
            <a:off x="9377047" y="2749923"/>
            <a:ext cx="26425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LOS DERECHOS DE LOS </a:t>
            </a:r>
            <a:r>
              <a:rPr lang="en-US" b="1" dirty="0" err="1"/>
              <a:t>NIÑOS</a:t>
            </a:r>
            <a:r>
              <a:rPr lang="en-US" b="1" dirty="0"/>
              <a:t>, </a:t>
            </a:r>
            <a:r>
              <a:rPr lang="en-US" b="1" dirty="0" err="1"/>
              <a:t>NIÑAS</a:t>
            </a:r>
            <a:r>
              <a:rPr lang="en-US" b="1" dirty="0"/>
              <a:t> Y </a:t>
            </a:r>
            <a:r>
              <a:rPr lang="en-US" b="1" dirty="0" err="1"/>
              <a:t>JÓVENES</a:t>
            </a:r>
            <a:r>
              <a:rPr lang="en-US" b="1" dirty="0"/>
              <a:t> A </a:t>
            </a:r>
            <a:r>
              <a:rPr lang="en-US" b="1" dirty="0" err="1"/>
              <a:t>VIVIR</a:t>
            </a:r>
            <a:r>
              <a:rPr lang="en-US" b="1" dirty="0"/>
              <a:t> </a:t>
            </a:r>
            <a:r>
              <a:rPr lang="en-US" b="1" dirty="0" err="1"/>
              <a:t>LIBRES</a:t>
            </a:r>
            <a:r>
              <a:rPr lang="en-US" b="1" dirty="0"/>
              <a:t> DE VIOLENCIA</a:t>
            </a:r>
          </a:p>
          <a:p>
            <a:r>
              <a:rPr lang="es-ES" sz="1100" dirty="0"/>
              <a:t>https://plan-international.org/publications/rights-children-live-free-violence#download-options</a:t>
            </a:r>
          </a:p>
        </p:txBody>
      </p:sp>
    </p:spTree>
    <p:extLst>
      <p:ext uri="{BB962C8B-B14F-4D97-AF65-F5344CB8AC3E}">
        <p14:creationId xmlns:p14="http://schemas.microsoft.com/office/powerpoint/2010/main" val="584519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1088396" y="2885880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3700"/>
              <a:buNone/>
            </a:pPr>
            <a:r>
              <a:rPr lang="es-MX" sz="3700"/>
              <a:t>¡GRACIAS!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2439" y="3839844"/>
            <a:ext cx="2546524" cy="285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logo SEGOB-SIPINNA-ok 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6" y="4958310"/>
            <a:ext cx="7146869" cy="10391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F9030F-6263-4D78-A84B-AE038D725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96ED212-9546-4CF6-B866-EB1A9F4B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¡Escribe en el chat tu reacción a las siguientes imágenes!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25C4B5A-9A87-41DF-9768-FFABB71FE495}"/>
              </a:ext>
            </a:extLst>
          </p:cNvPr>
          <p:cNvSpPr/>
          <p:nvPr/>
        </p:nvSpPr>
        <p:spPr>
          <a:xfrm>
            <a:off x="7919657" y="5509726"/>
            <a:ext cx="4272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Crédito de la Fotografía: Periódico La Jornada</a:t>
            </a:r>
          </a:p>
        </p:txBody>
      </p:sp>
    </p:spTree>
    <p:extLst>
      <p:ext uri="{BB962C8B-B14F-4D97-AF65-F5344CB8AC3E}">
        <p14:creationId xmlns:p14="http://schemas.microsoft.com/office/powerpoint/2010/main" val="37111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pic>
        <p:nvPicPr>
          <p:cNvPr id="11" name="Imagen 10" descr="I">
            <a:extLst>
              <a:ext uri="{FF2B5EF4-FFF2-40B4-BE49-F238E27FC236}">
                <a16:creationId xmlns:a16="http://schemas.microsoft.com/office/drawing/2014/main" id="{78D84FB0-BEC5-4B43-945F-65463180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40" y="3738735"/>
            <a:ext cx="4510594" cy="25372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F92D28-3A2B-46E9-AC8D-BE05A83ED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079" y="1865570"/>
            <a:ext cx="3319976" cy="3635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4995E4-5CA8-435D-B035-0CAE1525A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002" y="1162031"/>
            <a:ext cx="3450077" cy="363080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14B5FBC-49EB-4BB8-A3E7-A3F0D142B090}"/>
              </a:ext>
            </a:extLst>
          </p:cNvPr>
          <p:cNvSpPr txBox="1"/>
          <p:nvPr/>
        </p:nvSpPr>
        <p:spPr>
          <a:xfrm>
            <a:off x="7188591" y="5929175"/>
            <a:ext cx="5003409" cy="34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s-MX" sz="1400" dirty="0">
                <a:latin typeface="Montserrat" panose="00000500000000000000" pitchFamily="2" charset="0"/>
              </a:rPr>
              <a:t>Créditos de las Fotografías: Chilango, Marca y UNAM.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526B5F2-CA7F-44E7-A201-7017E36E4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240" y="1146064"/>
            <a:ext cx="4510594" cy="25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4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4279339" y="1247811"/>
            <a:ext cx="7638366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MX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de COVID-19 en México derivó en una crisis sanitaria que se conjuga con otra crisis social: la de la violencia por razón de género.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s-MX" sz="11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MX" dirty="0">
                <a:latin typeface="Montserrat" panose="00000500000000000000" pitchFamily="2" charset="0"/>
                <a:cs typeface="Times New Roman" panose="02020603050405020304" pitchFamily="18" charset="0"/>
              </a:rPr>
              <a:t>Disminución de la edad de las víctimas de violencia sexual, que también parece haberse incrementado durante el confinamiento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s-MX" sz="11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MX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Otro tipo de violencia que se incrementó es la violencia digital que afecta principalmente a niñas, niños y adolescentes.</a:t>
            </a:r>
          </a:p>
          <a:p>
            <a:pPr algn="just"/>
            <a:endParaRPr lang="es-MX" sz="1100" dirty="0">
              <a:latin typeface="Montserrat" panose="00000500000000000000" pitchFamily="2" charset="0"/>
            </a:endParaRPr>
          </a:p>
          <a:p>
            <a:pPr algn="just"/>
            <a:r>
              <a:rPr lang="es-MX" sz="1100" dirty="0">
                <a:latin typeface="Montserrat" panose="00000500000000000000" pitchFamily="2" charset="0"/>
              </a:rPr>
              <a:t>Fuente: </a:t>
            </a:r>
            <a:r>
              <a:rPr lang="es-MX" sz="1100" dirty="0" err="1">
                <a:latin typeface="Montserrat" panose="00000500000000000000" pitchFamily="2" charset="0"/>
              </a:rPr>
              <a:t>COLMEX</a:t>
            </a:r>
            <a:r>
              <a:rPr lang="es-MX" sz="1100" dirty="0">
                <a:latin typeface="Montserrat" panose="00000500000000000000" pitchFamily="2" charset="0"/>
              </a:rPr>
              <a:t>, ONU MUJERES, 2020. https://mexico.unwomen.org/es/digiteca/publicaciones/2020-nuevo/diciembre-2020/resumen-ejecutivo-colmex 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pic>
        <p:nvPicPr>
          <p:cNvPr id="8" name="Picture 2" descr="Resumen ejecutivo COLMEX">
            <a:extLst>
              <a:ext uri="{FF2B5EF4-FFF2-40B4-BE49-F238E27FC236}">
                <a16:creationId xmlns:a16="http://schemas.microsoft.com/office/drawing/2014/main" id="{DE4660C5-C3B7-47FF-B749-E3F6B6A1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4" y="1229994"/>
            <a:ext cx="3611711" cy="47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4295408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MX" dirty="0"/>
              <a:t>Perspectiva de género nos permite mirar y cuestionar estas situaciones y </a:t>
            </a:r>
            <a:r>
              <a:rPr lang="es-MX" dirty="0">
                <a:solidFill>
                  <a:srgbClr val="245C4F"/>
                </a:solidFill>
              </a:rPr>
              <a:t>nos brinda las herramientas para transformarlas </a:t>
            </a:r>
            <a:endParaRPr dirty="0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1117868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MX" dirty="0"/>
              <a:t>¿Qué es el género?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967634" y="2236349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es-MX" sz="3200" dirty="0"/>
              <a:t>“Características socialmente construidas de mujeres y hombres: las normas que rigen los roles y las relaciones de y entre los grupos de mujeres y hombres.”</a:t>
            </a:r>
          </a:p>
          <a:p>
            <a:pPr marL="0" lvl="0" indent="0" algn="r">
              <a:spcBef>
                <a:spcPts val="0"/>
              </a:spcBef>
            </a:pPr>
            <a:r>
              <a:rPr lang="es-MX" sz="1200" dirty="0"/>
              <a:t>Fuente: Plan International, 2018</a:t>
            </a:r>
          </a:p>
          <a:p>
            <a:pPr marL="0" lvl="0" indent="0" algn="r">
              <a:spcBef>
                <a:spcPts val="0"/>
              </a:spcBef>
            </a:pPr>
            <a:r>
              <a:rPr lang="es-MX" sz="1200" dirty="0"/>
              <a:t>https://plan-international.org/publications/rights-children-live-free-violence#download-options</a:t>
            </a: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8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967634" y="907773"/>
            <a:ext cx="8256732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ES" dirty="0"/>
              <a:t>Sistema sexo-género</a:t>
            </a:r>
            <a:endParaRPr dirty="0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 SEGOB-SIPINNA-ok 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93" y="389467"/>
            <a:ext cx="3812933" cy="554389"/>
          </a:xfrm>
          <a:prstGeom prst="rect">
            <a:avLst/>
          </a:prstGeom>
        </p:spPr>
      </p:pic>
      <p:sp>
        <p:nvSpPr>
          <p:cNvPr id="7" name="Google Shape;145;p21">
            <a:extLst>
              <a:ext uri="{FF2B5EF4-FFF2-40B4-BE49-F238E27FC236}">
                <a16:creationId xmlns:a16="http://schemas.microsoft.com/office/drawing/2014/main" id="{779DE29F-8E4A-4790-96C1-20DAE7ABF62E}"/>
              </a:ext>
            </a:extLst>
          </p:cNvPr>
          <p:cNvSpPr txBox="1">
            <a:spLocks/>
          </p:cNvSpPr>
          <p:nvPr/>
        </p:nvSpPr>
        <p:spPr>
          <a:xfrm>
            <a:off x="186549" y="2675011"/>
            <a:ext cx="3562169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dirty="0">
                <a:solidFill>
                  <a:srgbClr val="A42145"/>
                </a:solidFill>
              </a:rPr>
              <a:t>Estereotipos de género</a:t>
            </a:r>
            <a:endParaRPr lang="es-MX" sz="2800" b="0" dirty="0">
              <a:solidFill>
                <a:srgbClr val="A42145"/>
              </a:solidFill>
              <a:latin typeface="Montserrat" panose="00000500000000000000" pitchFamily="2" charset="0"/>
            </a:endParaRPr>
          </a:p>
          <a:p>
            <a:endParaRPr lang="es-ES" sz="2800" dirty="0">
              <a:solidFill>
                <a:srgbClr val="A42145"/>
              </a:solidFill>
            </a:endParaRPr>
          </a:p>
        </p:txBody>
      </p:sp>
      <p:sp>
        <p:nvSpPr>
          <p:cNvPr id="8" name="Google Shape;145;p21">
            <a:extLst>
              <a:ext uri="{FF2B5EF4-FFF2-40B4-BE49-F238E27FC236}">
                <a16:creationId xmlns:a16="http://schemas.microsoft.com/office/drawing/2014/main" id="{E8508202-B60F-49E3-AA23-0E9F5D9EA8E7}"/>
              </a:ext>
            </a:extLst>
          </p:cNvPr>
          <p:cNvSpPr txBox="1">
            <a:spLocks/>
          </p:cNvSpPr>
          <p:nvPr/>
        </p:nvSpPr>
        <p:spPr>
          <a:xfrm>
            <a:off x="8443281" y="2223181"/>
            <a:ext cx="3562170" cy="5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dirty="0">
                <a:solidFill>
                  <a:srgbClr val="245B4E"/>
                </a:solidFill>
              </a:rPr>
              <a:t>Sesgo de género</a:t>
            </a:r>
            <a:endParaRPr lang="es-MX" sz="2800" b="0" dirty="0">
              <a:solidFill>
                <a:srgbClr val="245B4E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n 8" descr="Balón de fútbol en la red">
            <a:extLst>
              <a:ext uri="{FF2B5EF4-FFF2-40B4-BE49-F238E27FC236}">
                <a16:creationId xmlns:a16="http://schemas.microsoft.com/office/drawing/2014/main" id="{308662FA-2DD2-44B3-9576-A725CA0EB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050" y="3420890"/>
            <a:ext cx="3064825" cy="2042718"/>
          </a:xfrm>
          <a:prstGeom prst="rect">
            <a:avLst/>
          </a:prstGeom>
        </p:spPr>
      </p:pic>
      <p:pic>
        <p:nvPicPr>
          <p:cNvPr id="11" name="Imagen 10" descr="Pincel de maquillaje con polvo de color púrpura en un fondo negro">
            <a:extLst>
              <a:ext uri="{FF2B5EF4-FFF2-40B4-BE49-F238E27FC236}">
                <a16:creationId xmlns:a16="http://schemas.microsoft.com/office/drawing/2014/main" id="{58B8A874-DCFB-4636-B7ED-6A73C2C10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219" y="3420890"/>
            <a:ext cx="2996767" cy="2042718"/>
          </a:xfrm>
          <a:prstGeom prst="rect">
            <a:avLst/>
          </a:prstGeom>
        </p:spPr>
      </p:pic>
      <p:sp>
        <p:nvSpPr>
          <p:cNvPr id="15" name="Google Shape;145;p21">
            <a:extLst>
              <a:ext uri="{FF2B5EF4-FFF2-40B4-BE49-F238E27FC236}">
                <a16:creationId xmlns:a16="http://schemas.microsoft.com/office/drawing/2014/main" id="{4535929B-8185-4C13-9957-F4B9F07BC62C}"/>
              </a:ext>
            </a:extLst>
          </p:cNvPr>
          <p:cNvSpPr txBox="1">
            <a:spLocks/>
          </p:cNvSpPr>
          <p:nvPr/>
        </p:nvSpPr>
        <p:spPr>
          <a:xfrm>
            <a:off x="4421161" y="1945232"/>
            <a:ext cx="3562169" cy="83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dirty="0"/>
              <a:t>Roles de género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27500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6CAC194790F24586B0106ED4B784C1" ma:contentTypeVersion="7" ma:contentTypeDescription="Crear nuevo documento." ma:contentTypeScope="" ma:versionID="b6188552d4688a8acb7c014f6a21e4b2">
  <xsd:schema xmlns:xsd="http://www.w3.org/2001/XMLSchema" xmlns:xs="http://www.w3.org/2001/XMLSchema" xmlns:p="http://schemas.microsoft.com/office/2006/metadata/properties" xmlns:ns2="df143253-6928-4ce4-b8e0-cfa9c55b8c22" targetNamespace="http://schemas.microsoft.com/office/2006/metadata/properties" ma:root="true" ma:fieldsID="2152e0638856db2e42a9fb1b90a221b2" ns2:_="">
    <xsd:import namespace="df143253-6928-4ce4-b8e0-cfa9c55b8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43253-6928-4ce4-b8e0-cfa9c55b8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DA76D9-39B1-4ED6-9082-812F71A3B119}"/>
</file>

<file path=customXml/itemProps2.xml><?xml version="1.0" encoding="utf-8"?>
<ds:datastoreItem xmlns:ds="http://schemas.openxmlformats.org/officeDocument/2006/customXml" ds:itemID="{452BB4B0-A549-44A9-BF24-B725CA395B59}"/>
</file>

<file path=customXml/itemProps3.xml><?xml version="1.0" encoding="utf-8"?>
<ds:datastoreItem xmlns:ds="http://schemas.openxmlformats.org/officeDocument/2006/customXml" ds:itemID="{7973F8D8-541A-4BA2-9E3D-A7686E215327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1647</Words>
  <Application>Microsoft Office PowerPoint</Application>
  <PresentationFormat>Panorámica</PresentationFormat>
  <Paragraphs>163</Paragraphs>
  <Slides>34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Montserrat SemiBold</vt:lpstr>
      <vt:lpstr>Calibri</vt:lpstr>
      <vt:lpstr>Symbol</vt:lpstr>
      <vt:lpstr>Montserrat</vt:lpstr>
      <vt:lpstr>Montserrat Medium</vt:lpstr>
      <vt:lpstr>Arial</vt:lpstr>
      <vt:lpstr>Times New Roman</vt:lpstr>
      <vt:lpstr>Tema de Office</vt:lpstr>
      <vt:lpstr>Las adolescencias y el reconocimiento de sus derechos humanos</vt:lpstr>
      <vt:lpstr>Objetivo</vt:lpstr>
      <vt:lpstr>Contenido</vt:lpstr>
      <vt:lpstr>¡Escribe en el chat tu reacción a las siguientes imágenes!</vt:lpstr>
      <vt:lpstr>Presentación de PowerPoint</vt:lpstr>
      <vt:lpstr>Presentación de PowerPoint</vt:lpstr>
      <vt:lpstr>Perspectiva de género nos permite mirar y cuestionar estas situaciones y nos brinda las herramientas para transformarlas </vt:lpstr>
      <vt:lpstr>¿Qué es el género?</vt:lpstr>
      <vt:lpstr>Sistema sexo-género</vt:lpstr>
      <vt:lpstr>¿Qué es la perspectiva de género?</vt:lpstr>
      <vt:lpstr>Doble discriminación de las adolescentes</vt:lpstr>
      <vt:lpstr>Diferencia                Desigualdad</vt:lpstr>
      <vt:lpstr>Diferencia sexual                     Desigualdad de género</vt:lpstr>
      <vt:lpstr>La desigualdad se expresa en formas de discriminación y violencia</vt:lpstr>
      <vt:lpstr>ENADIS 2017</vt:lpstr>
      <vt:lpstr>Video UNICEF #EndViolence</vt:lpstr>
      <vt:lpstr>Diálogo</vt:lpstr>
      <vt:lpstr>¿Qué es la violencia?</vt:lpstr>
      <vt:lpstr>Violencia contra niñas, niños y adolescentes</vt:lpstr>
      <vt:lpstr>Violencia contra niñas, niños y adolescentes</vt:lpstr>
      <vt:lpstr>Violencia contra niñas, niños y adolescentes</vt:lpstr>
      <vt:lpstr>Violencia contra niñas, niños y adolescentes</vt:lpstr>
      <vt:lpstr>Violencia de género contra las adolescentes</vt:lpstr>
      <vt:lpstr>Violencia de género</vt:lpstr>
      <vt:lpstr>Violencia contra las niñas y las adolescentes</vt:lpstr>
      <vt:lpstr>Educación y violencia de género</vt:lpstr>
      <vt:lpstr>¿Cómo podemos construir entornos escolares seguros?</vt:lpstr>
      <vt:lpstr>Educación sobre igualdad de género</vt:lpstr>
      <vt:lpstr>Educación sobre igualdad de género</vt:lpstr>
      <vt:lpstr>Educación sobre igualdad de género</vt:lpstr>
      <vt:lpstr>Safe to Learn. Ending Violence in schools, making communities safer/Seguras y seguros aprendemos</vt:lpstr>
      <vt:lpstr>Educación sobre igualdad de género</vt:lpstr>
      <vt:lpstr>Recursos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adolescencias y el reconocimiento de sus derechos humanos</dc:title>
  <dc:creator>Verónica Valero</dc:creator>
  <cp:lastModifiedBy>Tere Cortes</cp:lastModifiedBy>
  <cp:revision>10</cp:revision>
  <dcterms:created xsi:type="dcterms:W3CDTF">2021-02-02T23:07:54Z</dcterms:created>
  <dcterms:modified xsi:type="dcterms:W3CDTF">2021-02-03T01:10:27Z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0x010100826CAC194790F24586B0106ED4B784C1</vt:lpwstr>
  </property>
</Properties>
</file>