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diagrams/data1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diagrams/layout1.xml" ContentType="application/vnd.openxmlformats-officedocument.drawingml.diagram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7" r:id="rId2"/>
    <p:sldId id="564" r:id="rId3"/>
    <p:sldId id="565" r:id="rId4"/>
    <p:sldId id="566" r:id="rId5"/>
    <p:sldId id="531" r:id="rId6"/>
    <p:sldId id="497" r:id="rId7"/>
    <p:sldId id="558" r:id="rId8"/>
    <p:sldId id="559" r:id="rId9"/>
    <p:sldId id="556" r:id="rId10"/>
    <p:sldId id="562" r:id="rId11"/>
    <p:sldId id="557" r:id="rId12"/>
    <p:sldId id="561" r:id="rId13"/>
    <p:sldId id="504" r:id="rId14"/>
    <p:sldId id="555" r:id="rId15"/>
    <p:sldId id="505" r:id="rId16"/>
    <p:sldId id="560" r:id="rId17"/>
    <p:sldId id="502" r:id="rId18"/>
    <p:sldId id="506" r:id="rId19"/>
    <p:sldId id="567" r:id="rId20"/>
    <p:sldId id="286" r:id="rId21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CCBD"/>
    <a:srgbClr val="505050"/>
    <a:srgbClr val="BC945A"/>
    <a:srgbClr val="DEC9A2"/>
    <a:srgbClr val="245C4F"/>
    <a:srgbClr val="A42145"/>
    <a:srgbClr val="6E152E"/>
    <a:srgbClr val="691B31"/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76" autoAdjust="0"/>
    <p:restoredTop sz="95197" autoAdjust="0"/>
  </p:normalViewPr>
  <p:slideViewPr>
    <p:cSldViewPr snapToGrid="0" snapToObjects="1">
      <p:cViewPr varScale="1">
        <p:scale>
          <a:sx n="84" d="100"/>
          <a:sy n="84" d="100"/>
        </p:scale>
        <p:origin x="126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Relationship Id="rId30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FDC2F4-5AE3-4C68-85EB-E27FDC1AC6F5}" type="doc">
      <dgm:prSet loTypeId="urn:microsoft.com/office/officeart/2005/8/layout/balance1" loCatId="relationship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es-MX"/>
        </a:p>
      </dgm:t>
    </dgm:pt>
    <dgm:pt modelId="{9023ADD2-BD08-40B0-A736-29628C318725}">
      <dgm:prSet phldrT="[Texto]" custT="1"/>
      <dgm:spPr>
        <a:solidFill>
          <a:srgbClr val="F6CCBD"/>
        </a:solidFill>
      </dgm:spPr>
      <dgm:t>
        <a:bodyPr/>
        <a:lstStyle/>
        <a:p>
          <a:r>
            <a:rPr lang="es-MX" sz="1800" b="0" dirty="0">
              <a:latin typeface="Montserrat Medium" panose="00000600000000000000" pitchFamily="2" charset="0"/>
            </a:rPr>
            <a:t>Adolescentes se </a:t>
          </a:r>
          <a:r>
            <a:rPr lang="es-MX" sz="1800" b="1" dirty="0">
              <a:latin typeface="Montserrat Medium" panose="00000600000000000000" pitchFamily="2" charset="0"/>
            </a:rPr>
            <a:t>asumen</a:t>
          </a:r>
          <a:r>
            <a:rPr lang="es-MX" sz="1800" b="0" dirty="0">
              <a:latin typeface="Montserrat Medium" panose="00000600000000000000" pitchFamily="2" charset="0"/>
            </a:rPr>
            <a:t> de manera </a:t>
          </a:r>
          <a:r>
            <a:rPr lang="es-MX" sz="1800" b="1" dirty="0">
              <a:latin typeface="Montserrat Medium" panose="00000600000000000000" pitchFamily="2" charset="0"/>
            </a:rPr>
            <a:t>activa</a:t>
          </a:r>
          <a:r>
            <a:rPr lang="es-MX" sz="1800" b="0" dirty="0">
              <a:latin typeface="Montserrat Medium" panose="00000600000000000000" pitchFamily="2" charset="0"/>
            </a:rPr>
            <a:t> el ejercicio de sus derechos, desde una perspectiva de desarrollo integral y con la </a:t>
          </a:r>
          <a:r>
            <a:rPr lang="es-MX" sz="1800" b="1" dirty="0">
              <a:latin typeface="Montserrat Medium" panose="00000600000000000000" pitchFamily="2" charset="0"/>
            </a:rPr>
            <a:t>capacidad de intervenir en aquello que les afecta</a:t>
          </a:r>
          <a:r>
            <a:rPr lang="es-MX" sz="1600" b="0" dirty="0">
              <a:latin typeface="Montserrat Medium" panose="00000600000000000000" pitchFamily="2" charset="0"/>
            </a:rPr>
            <a:t>.</a:t>
          </a:r>
        </a:p>
      </dgm:t>
    </dgm:pt>
    <dgm:pt modelId="{E9BAC97A-688B-4E3D-955C-E12E64D6594C}" type="parTrans" cxnId="{5B411928-4DF5-48DF-AEBF-CC870EFC02B3}">
      <dgm:prSet/>
      <dgm:spPr/>
      <dgm:t>
        <a:bodyPr/>
        <a:lstStyle/>
        <a:p>
          <a:endParaRPr lang="es-MX" sz="3600">
            <a:latin typeface="Montserrat SemiBold" panose="00000700000000000000" pitchFamily="2" charset="0"/>
          </a:endParaRPr>
        </a:p>
      </dgm:t>
    </dgm:pt>
    <dgm:pt modelId="{1BADC8B1-BC82-4D8F-92EF-07BEA5179865}" type="sibTrans" cxnId="{5B411928-4DF5-48DF-AEBF-CC870EFC02B3}">
      <dgm:prSet/>
      <dgm:spPr/>
      <dgm:t>
        <a:bodyPr/>
        <a:lstStyle/>
        <a:p>
          <a:endParaRPr lang="es-MX" sz="3600">
            <a:latin typeface="Montserrat SemiBold" panose="00000700000000000000" pitchFamily="2" charset="0"/>
          </a:endParaRPr>
        </a:p>
      </dgm:t>
    </dgm:pt>
    <dgm:pt modelId="{94ADBF48-34F8-4160-8713-21636123F966}">
      <dgm:prSet phldrT="[Texto]" custT="1"/>
      <dgm:spPr/>
      <dgm:t>
        <a:bodyPr/>
        <a:lstStyle/>
        <a:p>
          <a:r>
            <a:rPr lang="es-MX" sz="1800" b="0" dirty="0">
              <a:latin typeface="Montserrat Medium" panose="00000600000000000000" pitchFamily="2" charset="0"/>
            </a:rPr>
            <a:t>Conjunto de acciones y </a:t>
          </a:r>
          <a:r>
            <a:rPr lang="es-MX" sz="1800" b="1" dirty="0">
              <a:latin typeface="Montserrat Medium" panose="00000600000000000000" pitchFamily="2" charset="0"/>
            </a:rPr>
            <a:t>mecanismos</a:t>
          </a:r>
          <a:r>
            <a:rPr lang="es-MX" sz="1800" b="0" dirty="0">
              <a:latin typeface="Montserrat Medium" panose="00000600000000000000" pitchFamily="2" charset="0"/>
            </a:rPr>
            <a:t> que se ejecutan en los tres órdenes de </a:t>
          </a:r>
          <a:r>
            <a:rPr lang="es-MX" sz="1800" b="1" dirty="0">
              <a:latin typeface="Montserrat Medium" panose="00000600000000000000" pitchFamily="2" charset="0"/>
            </a:rPr>
            <a:t>gobierno</a:t>
          </a:r>
          <a:r>
            <a:rPr lang="es-MX" sz="1800" b="0" dirty="0">
              <a:latin typeface="Montserrat Medium" panose="00000600000000000000" pitchFamily="2" charset="0"/>
            </a:rPr>
            <a:t> para garantizar de manera universal y especializada los derechos humanos de niñas, niños y adolescentes. </a:t>
          </a:r>
        </a:p>
        <a:p>
          <a:r>
            <a:rPr lang="es-MX" sz="1800" b="0" dirty="0">
              <a:latin typeface="Montserrat Medium" panose="00000600000000000000" pitchFamily="2" charset="0"/>
            </a:rPr>
            <a:t>Las personas </a:t>
          </a:r>
          <a:r>
            <a:rPr lang="es-MX" sz="1800" b="1" dirty="0">
              <a:latin typeface="Montserrat Medium" panose="00000600000000000000" pitchFamily="2" charset="0"/>
            </a:rPr>
            <a:t>adultas</a:t>
          </a:r>
          <a:r>
            <a:rPr lang="es-MX" sz="1800" b="0" dirty="0">
              <a:latin typeface="Montserrat Medium" panose="00000600000000000000" pitchFamily="2" charset="0"/>
            </a:rPr>
            <a:t> </a:t>
          </a:r>
          <a:r>
            <a:rPr lang="es-MX" sz="1800" b="1" dirty="0">
              <a:latin typeface="Montserrat Medium" panose="00000600000000000000" pitchFamily="2" charset="0"/>
            </a:rPr>
            <a:t>acompañan</a:t>
          </a:r>
          <a:r>
            <a:rPr lang="es-MX" sz="1800" b="0" dirty="0">
              <a:latin typeface="Montserrat Medium" panose="00000600000000000000" pitchFamily="2" charset="0"/>
            </a:rPr>
            <a:t> y facilitan su desarrollo integral y el máximo de sus potencialidades. </a:t>
          </a:r>
        </a:p>
      </dgm:t>
    </dgm:pt>
    <dgm:pt modelId="{2CF34931-EDE1-4144-8AE2-343DAAFDCC75}" type="parTrans" cxnId="{ECD7D907-F457-4AA7-9AC3-4C66AA93F13C}">
      <dgm:prSet/>
      <dgm:spPr/>
      <dgm:t>
        <a:bodyPr/>
        <a:lstStyle/>
        <a:p>
          <a:endParaRPr lang="es-MX" sz="3600">
            <a:latin typeface="Montserrat SemiBold" panose="00000700000000000000" pitchFamily="2" charset="0"/>
          </a:endParaRPr>
        </a:p>
      </dgm:t>
    </dgm:pt>
    <dgm:pt modelId="{6A796F41-CEC3-4B77-9D37-C82C1C969796}" type="sibTrans" cxnId="{ECD7D907-F457-4AA7-9AC3-4C66AA93F13C}">
      <dgm:prSet/>
      <dgm:spPr/>
      <dgm:t>
        <a:bodyPr/>
        <a:lstStyle/>
        <a:p>
          <a:endParaRPr lang="es-MX" sz="3600">
            <a:latin typeface="Montserrat SemiBold" panose="00000700000000000000" pitchFamily="2" charset="0"/>
          </a:endParaRPr>
        </a:p>
      </dgm:t>
    </dgm:pt>
    <dgm:pt modelId="{D81D6C35-F785-487E-B50E-5F88F205D298}">
      <dgm:prSet/>
      <dgm:spPr/>
      <dgm:t>
        <a:bodyPr/>
        <a:lstStyle/>
        <a:p>
          <a:endParaRPr lang="es-MX"/>
        </a:p>
      </dgm:t>
    </dgm:pt>
    <dgm:pt modelId="{5C82F943-1847-4E87-9C43-606E69DBA832}" type="parTrans" cxnId="{CF021E13-9DEC-474A-97B0-73F1E6BE272F}">
      <dgm:prSet/>
      <dgm:spPr/>
      <dgm:t>
        <a:bodyPr/>
        <a:lstStyle/>
        <a:p>
          <a:endParaRPr lang="es-MX"/>
        </a:p>
      </dgm:t>
    </dgm:pt>
    <dgm:pt modelId="{2F1CC4C6-7899-4DDB-B9B6-12F926B6DD4F}" type="sibTrans" cxnId="{CF021E13-9DEC-474A-97B0-73F1E6BE272F}">
      <dgm:prSet/>
      <dgm:spPr/>
      <dgm:t>
        <a:bodyPr/>
        <a:lstStyle/>
        <a:p>
          <a:endParaRPr lang="es-MX"/>
        </a:p>
      </dgm:t>
    </dgm:pt>
    <dgm:pt modelId="{E418B989-E5E9-43BC-B522-321C11176E34}">
      <dgm:prSet/>
      <dgm:spPr/>
      <dgm:t>
        <a:bodyPr/>
        <a:lstStyle/>
        <a:p>
          <a:endParaRPr lang="es-MX"/>
        </a:p>
      </dgm:t>
    </dgm:pt>
    <dgm:pt modelId="{0DF9A22B-A186-4370-9C99-1C44C38EAC0C}" type="parTrans" cxnId="{82D69CF3-0203-4760-A035-6498D25B80E7}">
      <dgm:prSet/>
      <dgm:spPr/>
      <dgm:t>
        <a:bodyPr/>
        <a:lstStyle/>
        <a:p>
          <a:endParaRPr lang="es-MX"/>
        </a:p>
      </dgm:t>
    </dgm:pt>
    <dgm:pt modelId="{576C24EF-C370-4202-B4C6-05538C1F7871}" type="sibTrans" cxnId="{82D69CF3-0203-4760-A035-6498D25B80E7}">
      <dgm:prSet/>
      <dgm:spPr/>
      <dgm:t>
        <a:bodyPr/>
        <a:lstStyle/>
        <a:p>
          <a:endParaRPr lang="es-MX"/>
        </a:p>
      </dgm:t>
    </dgm:pt>
    <dgm:pt modelId="{C9EEF75E-7C2F-4C23-92C2-ADA215736992}">
      <dgm:prSet/>
      <dgm:spPr/>
      <dgm:t>
        <a:bodyPr/>
        <a:lstStyle/>
        <a:p>
          <a:endParaRPr lang="es-MX"/>
        </a:p>
      </dgm:t>
    </dgm:pt>
    <dgm:pt modelId="{DD24B85E-E043-4496-AC27-CAB74480ED6F}" type="parTrans" cxnId="{C526A2F3-EF67-4DEF-97B1-3F0ED523D67F}">
      <dgm:prSet/>
      <dgm:spPr/>
      <dgm:t>
        <a:bodyPr/>
        <a:lstStyle/>
        <a:p>
          <a:endParaRPr lang="es-MX"/>
        </a:p>
      </dgm:t>
    </dgm:pt>
    <dgm:pt modelId="{EB5B26EF-A7CB-4381-9032-3D4059918B13}" type="sibTrans" cxnId="{C526A2F3-EF67-4DEF-97B1-3F0ED523D67F}">
      <dgm:prSet/>
      <dgm:spPr/>
      <dgm:t>
        <a:bodyPr/>
        <a:lstStyle/>
        <a:p>
          <a:endParaRPr lang="es-MX"/>
        </a:p>
      </dgm:t>
    </dgm:pt>
    <dgm:pt modelId="{C3A98785-FB6B-467E-918A-65DEA1485270}">
      <dgm:prSet/>
      <dgm:spPr/>
      <dgm:t>
        <a:bodyPr/>
        <a:lstStyle/>
        <a:p>
          <a:endParaRPr lang="es-MX"/>
        </a:p>
      </dgm:t>
    </dgm:pt>
    <dgm:pt modelId="{4169977E-13A3-47F8-8195-AB501946CE2B}" type="parTrans" cxnId="{D648EC90-54FD-4EEC-85F7-0788F6527D52}">
      <dgm:prSet/>
      <dgm:spPr/>
      <dgm:t>
        <a:bodyPr/>
        <a:lstStyle/>
        <a:p>
          <a:endParaRPr lang="es-MX"/>
        </a:p>
      </dgm:t>
    </dgm:pt>
    <dgm:pt modelId="{24177D87-3FC1-4295-997D-48C5AEEEE87D}" type="sibTrans" cxnId="{D648EC90-54FD-4EEC-85F7-0788F6527D52}">
      <dgm:prSet/>
      <dgm:spPr/>
      <dgm:t>
        <a:bodyPr/>
        <a:lstStyle/>
        <a:p>
          <a:endParaRPr lang="es-MX"/>
        </a:p>
      </dgm:t>
    </dgm:pt>
    <dgm:pt modelId="{10488883-EE7B-4629-82D9-D0E1EC4DFE7F}">
      <dgm:prSet/>
      <dgm:spPr/>
      <dgm:t>
        <a:bodyPr/>
        <a:lstStyle/>
        <a:p>
          <a:endParaRPr lang="es-MX"/>
        </a:p>
      </dgm:t>
    </dgm:pt>
    <dgm:pt modelId="{FB11767F-32F2-4795-8163-4D22D179EEE9}" type="parTrans" cxnId="{B3CEF99C-B4AA-4D98-ADB3-044D0A217FF5}">
      <dgm:prSet/>
      <dgm:spPr/>
      <dgm:t>
        <a:bodyPr/>
        <a:lstStyle/>
        <a:p>
          <a:endParaRPr lang="es-MX"/>
        </a:p>
      </dgm:t>
    </dgm:pt>
    <dgm:pt modelId="{DEF6C194-162B-42A0-A2BB-556992B550C4}" type="sibTrans" cxnId="{B3CEF99C-B4AA-4D98-ADB3-044D0A217FF5}">
      <dgm:prSet/>
      <dgm:spPr/>
      <dgm:t>
        <a:bodyPr/>
        <a:lstStyle/>
        <a:p>
          <a:endParaRPr lang="es-MX"/>
        </a:p>
      </dgm:t>
    </dgm:pt>
    <dgm:pt modelId="{65A5D191-C979-44E0-BCAE-9E44E0EB4AA9}">
      <dgm:prSet/>
      <dgm:spPr/>
      <dgm:t>
        <a:bodyPr/>
        <a:lstStyle/>
        <a:p>
          <a:endParaRPr lang="es-MX"/>
        </a:p>
      </dgm:t>
    </dgm:pt>
    <dgm:pt modelId="{C49D84C8-2EC7-4125-AA3E-825A7EB990D2}" type="parTrans" cxnId="{213522CC-9BDF-48C2-BABC-9AE495EF9BF1}">
      <dgm:prSet/>
      <dgm:spPr/>
      <dgm:t>
        <a:bodyPr/>
        <a:lstStyle/>
        <a:p>
          <a:endParaRPr lang="es-MX"/>
        </a:p>
      </dgm:t>
    </dgm:pt>
    <dgm:pt modelId="{D7D008FC-3F5B-408D-A018-E58D69431D50}" type="sibTrans" cxnId="{213522CC-9BDF-48C2-BABC-9AE495EF9BF1}">
      <dgm:prSet/>
      <dgm:spPr/>
      <dgm:t>
        <a:bodyPr/>
        <a:lstStyle/>
        <a:p>
          <a:endParaRPr lang="es-MX"/>
        </a:p>
      </dgm:t>
    </dgm:pt>
    <dgm:pt modelId="{D98D7C85-2405-4344-8E05-4A3969451970}">
      <dgm:prSet/>
      <dgm:spPr/>
      <dgm:t>
        <a:bodyPr/>
        <a:lstStyle/>
        <a:p>
          <a:endParaRPr lang="es-MX"/>
        </a:p>
      </dgm:t>
    </dgm:pt>
    <dgm:pt modelId="{5AA22957-18EC-40A9-BDEB-FACBA1B368E6}" type="parTrans" cxnId="{1C0321D3-67D0-4E3F-AC8C-9DDEF4510F46}">
      <dgm:prSet/>
      <dgm:spPr/>
      <dgm:t>
        <a:bodyPr/>
        <a:lstStyle/>
        <a:p>
          <a:endParaRPr lang="es-MX"/>
        </a:p>
      </dgm:t>
    </dgm:pt>
    <dgm:pt modelId="{2D1D9E25-0A2E-4BF3-BC50-BC5CE5A4C9B0}" type="sibTrans" cxnId="{1C0321D3-67D0-4E3F-AC8C-9DDEF4510F46}">
      <dgm:prSet/>
      <dgm:spPr/>
      <dgm:t>
        <a:bodyPr/>
        <a:lstStyle/>
        <a:p>
          <a:endParaRPr lang="es-MX"/>
        </a:p>
      </dgm:t>
    </dgm:pt>
    <dgm:pt modelId="{4DFE0D45-2FF6-46B9-9C75-67E39C32B2DE}">
      <dgm:prSet/>
      <dgm:spPr/>
      <dgm:t>
        <a:bodyPr/>
        <a:lstStyle/>
        <a:p>
          <a:endParaRPr lang="es-MX"/>
        </a:p>
      </dgm:t>
    </dgm:pt>
    <dgm:pt modelId="{13577DA1-565A-4422-983A-6DA03D8EED49}" type="parTrans" cxnId="{694BC627-09A4-4DC1-B75A-96A53DA4D53E}">
      <dgm:prSet/>
      <dgm:spPr/>
      <dgm:t>
        <a:bodyPr/>
        <a:lstStyle/>
        <a:p>
          <a:endParaRPr lang="es-MX"/>
        </a:p>
      </dgm:t>
    </dgm:pt>
    <dgm:pt modelId="{0B3DEB79-C0E0-44C2-A250-35EA3D26E59A}" type="sibTrans" cxnId="{694BC627-09A4-4DC1-B75A-96A53DA4D53E}">
      <dgm:prSet/>
      <dgm:spPr/>
      <dgm:t>
        <a:bodyPr/>
        <a:lstStyle/>
        <a:p>
          <a:endParaRPr lang="es-MX"/>
        </a:p>
      </dgm:t>
    </dgm:pt>
    <dgm:pt modelId="{E34291E0-0ECC-4003-845F-9E4A7DEB96F5}" type="pres">
      <dgm:prSet presAssocID="{84FDC2F4-5AE3-4C68-85EB-E27FDC1AC6F5}" presName="outerComposite" presStyleCnt="0">
        <dgm:presLayoutVars>
          <dgm:chMax val="2"/>
          <dgm:animLvl val="lvl"/>
          <dgm:resizeHandles val="exact"/>
        </dgm:presLayoutVars>
      </dgm:prSet>
      <dgm:spPr/>
    </dgm:pt>
    <dgm:pt modelId="{701C798F-DB1C-46C4-B270-06C4EF7C8B08}" type="pres">
      <dgm:prSet presAssocID="{84FDC2F4-5AE3-4C68-85EB-E27FDC1AC6F5}" presName="dummyMaxCanvas" presStyleCnt="0"/>
      <dgm:spPr/>
    </dgm:pt>
    <dgm:pt modelId="{823B4B11-013A-4791-9083-514F06FC697D}" type="pres">
      <dgm:prSet presAssocID="{84FDC2F4-5AE3-4C68-85EB-E27FDC1AC6F5}" presName="parentComposite" presStyleCnt="0"/>
      <dgm:spPr/>
    </dgm:pt>
    <dgm:pt modelId="{10D9930A-76BB-4F4C-8573-364DD39046A7}" type="pres">
      <dgm:prSet presAssocID="{84FDC2F4-5AE3-4C68-85EB-E27FDC1AC6F5}" presName="parent1" presStyleLbl="alignAccFollowNode1" presStyleIdx="0" presStyleCnt="4" custScaleX="162388" custScaleY="343425" custLinFactY="47448" custLinFactNeighborX="-15684" custLinFactNeighborY="100000">
        <dgm:presLayoutVars>
          <dgm:chMax val="4"/>
        </dgm:presLayoutVars>
      </dgm:prSet>
      <dgm:spPr/>
    </dgm:pt>
    <dgm:pt modelId="{D0CA7693-5255-48AD-B5BD-BB5662AF17AF}" type="pres">
      <dgm:prSet presAssocID="{84FDC2F4-5AE3-4C68-85EB-E27FDC1AC6F5}" presName="parent2" presStyleLbl="alignAccFollowNode1" presStyleIdx="1" presStyleCnt="4" custScaleX="231967" custScaleY="352276" custLinFactY="55570" custLinFactNeighborX="73289" custLinFactNeighborY="100000">
        <dgm:presLayoutVars>
          <dgm:chMax val="4"/>
        </dgm:presLayoutVars>
      </dgm:prSet>
      <dgm:spPr/>
    </dgm:pt>
    <dgm:pt modelId="{74A56EC5-978F-4042-B289-27EA71435248}" type="pres">
      <dgm:prSet presAssocID="{84FDC2F4-5AE3-4C68-85EB-E27FDC1AC6F5}" presName="childrenComposite" presStyleCnt="0"/>
      <dgm:spPr/>
    </dgm:pt>
    <dgm:pt modelId="{304C5E50-8F3D-421C-91D7-FB6C3A688225}" type="pres">
      <dgm:prSet presAssocID="{84FDC2F4-5AE3-4C68-85EB-E27FDC1AC6F5}" presName="dummyMaxCanvas_ChildArea" presStyleCnt="0"/>
      <dgm:spPr/>
    </dgm:pt>
    <dgm:pt modelId="{65617FD0-B8E8-4BE8-8AC8-3B52BFE11F68}" type="pres">
      <dgm:prSet presAssocID="{84FDC2F4-5AE3-4C68-85EB-E27FDC1AC6F5}" presName="fulcrum" presStyleLbl="alignAccFollowNode1" presStyleIdx="2" presStyleCnt="4"/>
      <dgm:spPr/>
    </dgm:pt>
    <dgm:pt modelId="{2BC96224-8CE2-4BF7-9067-7C06F1480AE6}" type="pres">
      <dgm:prSet presAssocID="{84FDC2F4-5AE3-4C68-85EB-E27FDC1AC6F5}" presName="balance_00" presStyleLbl="alignAccFollowNode1" presStyleIdx="3" presStyleCnt="4">
        <dgm:presLayoutVars>
          <dgm:bulletEnabled val="1"/>
        </dgm:presLayoutVars>
      </dgm:prSet>
      <dgm:spPr/>
    </dgm:pt>
  </dgm:ptLst>
  <dgm:cxnLst>
    <dgm:cxn modelId="{ECD7D907-F457-4AA7-9AC3-4C66AA93F13C}" srcId="{84FDC2F4-5AE3-4C68-85EB-E27FDC1AC6F5}" destId="{94ADBF48-34F8-4160-8713-21636123F966}" srcOrd="1" destOrd="0" parTransId="{2CF34931-EDE1-4144-8AE2-343DAAFDCC75}" sibTransId="{6A796F41-CEC3-4B77-9D37-C82C1C969796}"/>
    <dgm:cxn modelId="{CF021E13-9DEC-474A-97B0-73F1E6BE272F}" srcId="{84FDC2F4-5AE3-4C68-85EB-E27FDC1AC6F5}" destId="{D81D6C35-F785-487E-B50E-5F88F205D298}" srcOrd="2" destOrd="0" parTransId="{5C82F943-1847-4E87-9C43-606E69DBA832}" sibTransId="{2F1CC4C6-7899-4DDB-B9B6-12F926B6DD4F}"/>
    <dgm:cxn modelId="{694BC627-09A4-4DC1-B75A-96A53DA4D53E}" srcId="{84FDC2F4-5AE3-4C68-85EB-E27FDC1AC6F5}" destId="{4DFE0D45-2FF6-46B9-9C75-67E39C32B2DE}" srcOrd="9" destOrd="0" parTransId="{13577DA1-565A-4422-983A-6DA03D8EED49}" sibTransId="{0B3DEB79-C0E0-44C2-A250-35EA3D26E59A}"/>
    <dgm:cxn modelId="{5B411928-4DF5-48DF-AEBF-CC870EFC02B3}" srcId="{84FDC2F4-5AE3-4C68-85EB-E27FDC1AC6F5}" destId="{9023ADD2-BD08-40B0-A736-29628C318725}" srcOrd="0" destOrd="0" parTransId="{E9BAC97A-688B-4E3D-955C-E12E64D6594C}" sibTransId="{1BADC8B1-BC82-4D8F-92EF-07BEA5179865}"/>
    <dgm:cxn modelId="{226B912F-73A0-449E-B1F3-8FC873960D50}" type="presOf" srcId="{94ADBF48-34F8-4160-8713-21636123F966}" destId="{D0CA7693-5255-48AD-B5BD-BB5662AF17AF}" srcOrd="0" destOrd="0" presId="urn:microsoft.com/office/officeart/2005/8/layout/balance1"/>
    <dgm:cxn modelId="{35EE0B31-3A6B-4860-A30A-ED3450948D27}" type="presOf" srcId="{9023ADD2-BD08-40B0-A736-29628C318725}" destId="{10D9930A-76BB-4F4C-8573-364DD39046A7}" srcOrd="0" destOrd="0" presId="urn:microsoft.com/office/officeart/2005/8/layout/balance1"/>
    <dgm:cxn modelId="{D648EC90-54FD-4EEC-85F7-0788F6527D52}" srcId="{84FDC2F4-5AE3-4C68-85EB-E27FDC1AC6F5}" destId="{C3A98785-FB6B-467E-918A-65DEA1485270}" srcOrd="5" destOrd="0" parTransId="{4169977E-13A3-47F8-8195-AB501946CE2B}" sibTransId="{24177D87-3FC1-4295-997D-48C5AEEEE87D}"/>
    <dgm:cxn modelId="{B3CEF99C-B4AA-4D98-ADB3-044D0A217FF5}" srcId="{84FDC2F4-5AE3-4C68-85EB-E27FDC1AC6F5}" destId="{10488883-EE7B-4629-82D9-D0E1EC4DFE7F}" srcOrd="6" destOrd="0" parTransId="{FB11767F-32F2-4795-8163-4D22D179EEE9}" sibTransId="{DEF6C194-162B-42A0-A2BB-556992B550C4}"/>
    <dgm:cxn modelId="{213522CC-9BDF-48C2-BABC-9AE495EF9BF1}" srcId="{84FDC2F4-5AE3-4C68-85EB-E27FDC1AC6F5}" destId="{65A5D191-C979-44E0-BCAE-9E44E0EB4AA9}" srcOrd="7" destOrd="0" parTransId="{C49D84C8-2EC7-4125-AA3E-825A7EB990D2}" sibTransId="{D7D008FC-3F5B-408D-A018-E58D69431D50}"/>
    <dgm:cxn modelId="{1C0321D3-67D0-4E3F-AC8C-9DDEF4510F46}" srcId="{84FDC2F4-5AE3-4C68-85EB-E27FDC1AC6F5}" destId="{D98D7C85-2405-4344-8E05-4A3969451970}" srcOrd="8" destOrd="0" parTransId="{5AA22957-18EC-40A9-BDEB-FACBA1B368E6}" sibTransId="{2D1D9E25-0A2E-4BF3-BC50-BC5CE5A4C9B0}"/>
    <dgm:cxn modelId="{2E2B22D8-09D9-40C1-B2F6-302CBFDDA6A9}" type="presOf" srcId="{84FDC2F4-5AE3-4C68-85EB-E27FDC1AC6F5}" destId="{E34291E0-0ECC-4003-845F-9E4A7DEB96F5}" srcOrd="0" destOrd="0" presId="urn:microsoft.com/office/officeart/2005/8/layout/balance1"/>
    <dgm:cxn modelId="{82D69CF3-0203-4760-A035-6498D25B80E7}" srcId="{84FDC2F4-5AE3-4C68-85EB-E27FDC1AC6F5}" destId="{E418B989-E5E9-43BC-B522-321C11176E34}" srcOrd="3" destOrd="0" parTransId="{0DF9A22B-A186-4370-9C99-1C44C38EAC0C}" sibTransId="{576C24EF-C370-4202-B4C6-05538C1F7871}"/>
    <dgm:cxn modelId="{C526A2F3-EF67-4DEF-97B1-3F0ED523D67F}" srcId="{84FDC2F4-5AE3-4C68-85EB-E27FDC1AC6F5}" destId="{C9EEF75E-7C2F-4C23-92C2-ADA215736992}" srcOrd="4" destOrd="0" parTransId="{DD24B85E-E043-4496-AC27-CAB74480ED6F}" sibTransId="{EB5B26EF-A7CB-4381-9032-3D4059918B13}"/>
    <dgm:cxn modelId="{37CBB42E-BB60-4651-9F75-3F5FE3AD527C}" type="presParOf" srcId="{E34291E0-0ECC-4003-845F-9E4A7DEB96F5}" destId="{701C798F-DB1C-46C4-B270-06C4EF7C8B08}" srcOrd="0" destOrd="0" presId="urn:microsoft.com/office/officeart/2005/8/layout/balance1"/>
    <dgm:cxn modelId="{A4E28C9C-2CC9-4D16-8C84-D2BC558D9E78}" type="presParOf" srcId="{E34291E0-0ECC-4003-845F-9E4A7DEB96F5}" destId="{823B4B11-013A-4791-9083-514F06FC697D}" srcOrd="1" destOrd="0" presId="urn:microsoft.com/office/officeart/2005/8/layout/balance1"/>
    <dgm:cxn modelId="{2E05A90B-AD09-464E-9A86-CC31071B077B}" type="presParOf" srcId="{823B4B11-013A-4791-9083-514F06FC697D}" destId="{10D9930A-76BB-4F4C-8573-364DD39046A7}" srcOrd="0" destOrd="0" presId="urn:microsoft.com/office/officeart/2005/8/layout/balance1"/>
    <dgm:cxn modelId="{71714743-5AD5-4CB6-B8C4-6FCF4C1EFC4E}" type="presParOf" srcId="{823B4B11-013A-4791-9083-514F06FC697D}" destId="{D0CA7693-5255-48AD-B5BD-BB5662AF17AF}" srcOrd="1" destOrd="0" presId="urn:microsoft.com/office/officeart/2005/8/layout/balance1"/>
    <dgm:cxn modelId="{7D8D53A3-DCCE-45D0-9FEF-50EB69A4E29D}" type="presParOf" srcId="{E34291E0-0ECC-4003-845F-9E4A7DEB96F5}" destId="{74A56EC5-978F-4042-B289-27EA71435248}" srcOrd="2" destOrd="0" presId="urn:microsoft.com/office/officeart/2005/8/layout/balance1"/>
    <dgm:cxn modelId="{C9705C64-C8F2-4CA4-9771-F98EC6D27A37}" type="presParOf" srcId="{74A56EC5-978F-4042-B289-27EA71435248}" destId="{304C5E50-8F3D-421C-91D7-FB6C3A688225}" srcOrd="0" destOrd="0" presId="urn:microsoft.com/office/officeart/2005/8/layout/balance1"/>
    <dgm:cxn modelId="{1F7A1092-18B5-4E19-BE42-674E6BD981EA}" type="presParOf" srcId="{74A56EC5-978F-4042-B289-27EA71435248}" destId="{65617FD0-B8E8-4BE8-8AC8-3B52BFE11F68}" srcOrd="1" destOrd="0" presId="urn:microsoft.com/office/officeart/2005/8/layout/balance1"/>
    <dgm:cxn modelId="{2156212F-CE6B-43A6-9B92-AE556655230B}" type="presParOf" srcId="{74A56EC5-978F-4042-B289-27EA71435248}" destId="{2BC96224-8CE2-4BF7-9067-7C06F1480AE6}" srcOrd="2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D9930A-76BB-4F4C-8573-364DD39046A7}">
      <dsp:nvSpPr>
        <dsp:cNvPr id="0" name=""/>
        <dsp:cNvSpPr/>
      </dsp:nvSpPr>
      <dsp:spPr>
        <a:xfrm>
          <a:off x="652858" y="889496"/>
          <a:ext cx="2906317" cy="3414668"/>
        </a:xfrm>
        <a:prstGeom prst="roundRect">
          <a:avLst>
            <a:gd name="adj" fmla="val 10000"/>
          </a:avLst>
        </a:prstGeom>
        <a:solidFill>
          <a:srgbClr val="F6CCBD"/>
        </a:solidFill>
        <a:ln w="12700" cap="flat" cmpd="sng" algn="ctr">
          <a:solidFill>
            <a:schemeClr val="accent2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b="0" kern="1200" dirty="0">
              <a:latin typeface="Montserrat Medium" panose="00000600000000000000" pitchFamily="2" charset="0"/>
            </a:rPr>
            <a:t>Adolescentes se </a:t>
          </a:r>
          <a:r>
            <a:rPr lang="es-MX" sz="1800" b="1" kern="1200" dirty="0">
              <a:latin typeface="Montserrat Medium" panose="00000600000000000000" pitchFamily="2" charset="0"/>
            </a:rPr>
            <a:t>asumen</a:t>
          </a:r>
          <a:r>
            <a:rPr lang="es-MX" sz="1800" b="0" kern="1200" dirty="0">
              <a:latin typeface="Montserrat Medium" panose="00000600000000000000" pitchFamily="2" charset="0"/>
            </a:rPr>
            <a:t> de manera </a:t>
          </a:r>
          <a:r>
            <a:rPr lang="es-MX" sz="1800" b="1" kern="1200" dirty="0">
              <a:latin typeface="Montserrat Medium" panose="00000600000000000000" pitchFamily="2" charset="0"/>
            </a:rPr>
            <a:t>activa</a:t>
          </a:r>
          <a:r>
            <a:rPr lang="es-MX" sz="1800" b="0" kern="1200" dirty="0">
              <a:latin typeface="Montserrat Medium" panose="00000600000000000000" pitchFamily="2" charset="0"/>
            </a:rPr>
            <a:t> el ejercicio de sus derechos, desde una perspectiva de desarrollo integral y con la </a:t>
          </a:r>
          <a:r>
            <a:rPr lang="es-MX" sz="1800" b="1" kern="1200" dirty="0">
              <a:latin typeface="Montserrat Medium" panose="00000600000000000000" pitchFamily="2" charset="0"/>
            </a:rPr>
            <a:t>capacidad de intervenir en aquello que les afecta</a:t>
          </a:r>
          <a:r>
            <a:rPr lang="es-MX" sz="1600" b="0" kern="1200" dirty="0">
              <a:latin typeface="Montserrat Medium" panose="00000600000000000000" pitchFamily="2" charset="0"/>
            </a:rPr>
            <a:t>.</a:t>
          </a:r>
        </a:p>
      </dsp:txBody>
      <dsp:txXfrm>
        <a:off x="737981" y="974619"/>
        <a:ext cx="2736071" cy="3244422"/>
      </dsp:txXfrm>
    </dsp:sp>
    <dsp:sp modelId="{D0CA7693-5255-48AD-B5BD-BB5662AF17AF}">
      <dsp:nvSpPr>
        <dsp:cNvPr id="0" name=""/>
        <dsp:cNvSpPr/>
      </dsp:nvSpPr>
      <dsp:spPr>
        <a:xfrm>
          <a:off x="3829655" y="926251"/>
          <a:ext cx="4151598" cy="3502673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b="0" kern="1200" dirty="0">
              <a:latin typeface="Montserrat Medium" panose="00000600000000000000" pitchFamily="2" charset="0"/>
            </a:rPr>
            <a:t>Conjunto de acciones y </a:t>
          </a:r>
          <a:r>
            <a:rPr lang="es-MX" sz="1800" b="1" kern="1200" dirty="0">
              <a:latin typeface="Montserrat Medium" panose="00000600000000000000" pitchFamily="2" charset="0"/>
            </a:rPr>
            <a:t>mecanismos</a:t>
          </a:r>
          <a:r>
            <a:rPr lang="es-MX" sz="1800" b="0" kern="1200" dirty="0">
              <a:latin typeface="Montserrat Medium" panose="00000600000000000000" pitchFamily="2" charset="0"/>
            </a:rPr>
            <a:t> que se ejecutan en los tres órdenes de </a:t>
          </a:r>
          <a:r>
            <a:rPr lang="es-MX" sz="1800" b="1" kern="1200" dirty="0">
              <a:latin typeface="Montserrat Medium" panose="00000600000000000000" pitchFamily="2" charset="0"/>
            </a:rPr>
            <a:t>gobierno</a:t>
          </a:r>
          <a:r>
            <a:rPr lang="es-MX" sz="1800" b="0" kern="1200" dirty="0">
              <a:latin typeface="Montserrat Medium" panose="00000600000000000000" pitchFamily="2" charset="0"/>
            </a:rPr>
            <a:t> para garantizar de manera universal y especializada los derechos humanos de niñas, niños y adolescentes.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b="0" kern="1200" dirty="0">
              <a:latin typeface="Montserrat Medium" panose="00000600000000000000" pitchFamily="2" charset="0"/>
            </a:rPr>
            <a:t>Las personas </a:t>
          </a:r>
          <a:r>
            <a:rPr lang="es-MX" sz="1800" b="1" kern="1200" dirty="0">
              <a:latin typeface="Montserrat Medium" panose="00000600000000000000" pitchFamily="2" charset="0"/>
            </a:rPr>
            <a:t>adultas</a:t>
          </a:r>
          <a:r>
            <a:rPr lang="es-MX" sz="1800" b="0" kern="1200" dirty="0">
              <a:latin typeface="Montserrat Medium" panose="00000600000000000000" pitchFamily="2" charset="0"/>
            </a:rPr>
            <a:t> </a:t>
          </a:r>
          <a:r>
            <a:rPr lang="es-MX" sz="1800" b="1" kern="1200" dirty="0">
              <a:latin typeface="Montserrat Medium" panose="00000600000000000000" pitchFamily="2" charset="0"/>
            </a:rPr>
            <a:t>acompañan</a:t>
          </a:r>
          <a:r>
            <a:rPr lang="es-MX" sz="1800" b="0" kern="1200" dirty="0">
              <a:latin typeface="Montserrat Medium" panose="00000600000000000000" pitchFamily="2" charset="0"/>
            </a:rPr>
            <a:t> y facilitan su desarrollo integral y el máximo de sus potencialidades. </a:t>
          </a:r>
        </a:p>
      </dsp:txBody>
      <dsp:txXfrm>
        <a:off x="3932245" y="1028841"/>
        <a:ext cx="3946418" cy="3297493"/>
      </dsp:txXfrm>
    </dsp:sp>
    <dsp:sp modelId="{65617FD0-B8E8-4BE8-8AC8-3B52BFE11F68}">
      <dsp:nvSpPr>
        <dsp:cNvPr id="0" name=""/>
        <dsp:cNvSpPr/>
      </dsp:nvSpPr>
      <dsp:spPr>
        <a:xfrm>
          <a:off x="3617765" y="4859375"/>
          <a:ext cx="745723" cy="745723"/>
        </a:xfrm>
        <a:prstGeom prst="triangle">
          <a:avLst/>
        </a:prstGeom>
        <a:solidFill>
          <a:schemeClr val="accent2">
            <a:alpha val="90000"/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C96224-8CE2-4BF7-9067-7C06F1480AE6}">
      <dsp:nvSpPr>
        <dsp:cNvPr id="0" name=""/>
        <dsp:cNvSpPr/>
      </dsp:nvSpPr>
      <dsp:spPr>
        <a:xfrm>
          <a:off x="1753456" y="4547166"/>
          <a:ext cx="4474341" cy="302266"/>
        </a:xfrm>
        <a:prstGeom prst="rect">
          <a:avLst/>
        </a:prstGeom>
        <a:solidFill>
          <a:schemeClr val="accent2">
            <a:alpha val="90000"/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B3BB5-5503-3A46-85B1-4562E8241F7E}" type="datetimeFigureOut">
              <a:rPr lang="es-ES_tradnl" smtClean="0"/>
              <a:t>03/02/2021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D9FF83-2D32-EE4E-A819-60F793C36B3D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310453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2FB06C-5F3F-F045-83F4-D81D270EC268}" type="datetimeFigureOut">
              <a:rPr lang="es-ES_tradnl" smtClean="0"/>
              <a:t>03/02/2021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7B74D6-ACF1-7045-9650-3ABC7E9EF7F1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120851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7955F23-1D39-834E-A409-9AC17BD76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03/02/2021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C415F7B-CE6E-6D4A-B5AB-BDDDCD956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AEF8AF7-5DF2-EB49-AC54-6BEB41FC7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524473" y="3343609"/>
            <a:ext cx="5029200" cy="0"/>
          </a:xfrm>
          <a:prstGeom prst="line">
            <a:avLst/>
          </a:prstGeom>
          <a:ln w="19050">
            <a:solidFill>
              <a:srgbClr val="DEC9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0" y="2072025"/>
            <a:ext cx="9144000" cy="946813"/>
          </a:xfrm>
        </p:spPr>
        <p:txBody>
          <a:bodyPr>
            <a:normAutofit/>
          </a:bodyPr>
          <a:lstStyle>
            <a:lvl1pPr marL="0" indent="0" algn="ctr">
              <a:buNone/>
              <a:defRPr sz="4000">
                <a:solidFill>
                  <a:schemeClr val="bg1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452564" y="3606800"/>
            <a:ext cx="9215437" cy="1144588"/>
          </a:xfrm>
        </p:spPr>
        <p:txBody>
          <a:bodyPr/>
          <a:lstStyle>
            <a:lvl1pPr marL="0" indent="0" algn="ctr">
              <a:buNone/>
              <a:defRPr>
                <a:solidFill>
                  <a:srgbClr val="DEC9A2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E1D20F4D-2A05-7043-8122-D13A83C3C0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39382" y="4922601"/>
            <a:ext cx="8623300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305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ítulo vertical y tex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FE01591-7198-0F4D-9D55-9B4123616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03/02/2021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87B0F64-10CB-1B4E-A94E-BA986C03A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C424527-C05A-DB4D-84EE-018127D9B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  <p:sp>
        <p:nvSpPr>
          <p:cNvPr id="8" name="Rectangle 7"/>
          <p:cNvSpPr/>
          <p:nvPr userDrawn="1"/>
        </p:nvSpPr>
        <p:spPr>
          <a:xfrm>
            <a:off x="4917781" y="2589523"/>
            <a:ext cx="7274219" cy="1006609"/>
          </a:xfrm>
          <a:prstGeom prst="rect">
            <a:avLst/>
          </a:prstGeom>
          <a:gradFill>
            <a:gsLst>
              <a:gs pos="0">
                <a:srgbClr val="6E152E">
                  <a:shade val="67500"/>
                  <a:satMod val="115000"/>
                  <a:alpha val="0"/>
                </a:srgbClr>
              </a:gs>
              <a:gs pos="100000">
                <a:srgbClr val="6E152E">
                  <a:shade val="100000"/>
                  <a:satMod val="115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498410" y="2811861"/>
            <a:ext cx="10126721" cy="561931"/>
          </a:xfrm>
        </p:spPr>
        <p:txBody>
          <a:bodyPr>
            <a:normAutofit/>
          </a:bodyPr>
          <a:lstStyle>
            <a:lvl1pPr marL="0" indent="0" algn="ctr">
              <a:buNone/>
              <a:defRPr sz="4000">
                <a:solidFill>
                  <a:schemeClr val="bg1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0" name="Picture 2" descr="C:\Users\rcote\Desktop\Pleca final gráficos sipinnja.pn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16"/>
          <a:stretch/>
        </p:blipFill>
        <p:spPr bwMode="auto">
          <a:xfrm>
            <a:off x="6204859" y="4100949"/>
            <a:ext cx="5637215" cy="2757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7597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iapositiva de título">
  <p:cSld name="1_Diapositiva de título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title"/>
          </p:nvPr>
        </p:nvSpPr>
        <p:spPr>
          <a:xfrm>
            <a:off x="363220" y="1634330"/>
            <a:ext cx="1146556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42145"/>
              </a:buClr>
              <a:buSzPts val="4400"/>
              <a:buFont typeface="Montserrat SemiBold"/>
              <a:buNone/>
              <a:defRPr sz="4400" b="0" i="0" u="none" strike="noStrike" cap="none">
                <a:solidFill>
                  <a:srgbClr val="A42145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body" idx="1"/>
          </p:nvPr>
        </p:nvSpPr>
        <p:spPr>
          <a:xfrm>
            <a:off x="363220" y="3270884"/>
            <a:ext cx="11465560" cy="1137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40404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26" name="Google Shape;26;p3"/>
          <p:cNvCxnSpPr/>
          <p:nvPr/>
        </p:nvCxnSpPr>
        <p:spPr>
          <a:xfrm>
            <a:off x="2006600" y="3048000"/>
            <a:ext cx="8178800" cy="0"/>
          </a:xfrm>
          <a:prstGeom prst="straightConnector1">
            <a:avLst/>
          </a:prstGeom>
          <a:noFill/>
          <a:ln w="38100" cap="flat" cmpd="sng">
            <a:solidFill>
              <a:srgbClr val="BC945A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557658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FCE891-2873-1849-A37C-A2CF6D30A7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r">
              <a:defRPr b="0" i="0">
                <a:solidFill>
                  <a:srgbClr val="A42145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  <a:br>
              <a:rPr lang="es-ES" dirty="0"/>
            </a:br>
            <a:r>
              <a:rPr lang="es-ES" dirty="0"/>
              <a:t>Lorem ipsum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FA68CFE-9BDE-AC4E-8BE5-D2C5E6BBFBD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>
            <a:lvl1pPr marL="0" indent="0" algn="r">
              <a:buNone/>
              <a:defRPr sz="2400" b="0" i="0">
                <a:solidFill>
                  <a:srgbClr val="404040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0925D57-13C7-9F4C-8624-F76047773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03/02/2021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234E0C4-F0C1-0847-AC2A-7AC9F10BD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57F4766-DB6B-3D42-A920-905F1728E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  <p:sp>
        <p:nvSpPr>
          <p:cNvPr id="7" name="Rectangle 6"/>
          <p:cNvSpPr/>
          <p:nvPr userDrawn="1"/>
        </p:nvSpPr>
        <p:spPr>
          <a:xfrm>
            <a:off x="11488191" y="239784"/>
            <a:ext cx="257695" cy="1576243"/>
          </a:xfrm>
          <a:prstGeom prst="rect">
            <a:avLst/>
          </a:prstGeom>
          <a:solidFill>
            <a:srgbClr val="A42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/>
          </a:p>
        </p:txBody>
      </p:sp>
    </p:spTree>
    <p:extLst>
      <p:ext uri="{BB962C8B-B14F-4D97-AF65-F5344CB8AC3E}">
        <p14:creationId xmlns:p14="http://schemas.microsoft.com/office/powerpoint/2010/main" val="2674647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5634A7-9004-D440-86C3-4AB48AA77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784710"/>
            <a:ext cx="10515600" cy="2852737"/>
          </a:xfrm>
        </p:spPr>
        <p:txBody>
          <a:bodyPr anchor="b"/>
          <a:lstStyle>
            <a:lvl1pPr>
              <a:defRPr sz="6000" b="0" i="0">
                <a:latin typeface="Montserrat" pitchFamily="2" charset="77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13C5C9E-DB6F-504B-93BB-66CF3497AB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3664435"/>
            <a:ext cx="10515600" cy="1500187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tx1">
                    <a:tint val="75000"/>
                  </a:schemeClr>
                </a:solidFill>
                <a:latin typeface="Montserrat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52AFEB7-75D0-BE47-81B9-4E56BC16D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03/02/2021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BF20D03-13BE-A948-A10F-E6525E78D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266C5EE-81CC-6D43-8FD4-29ED28862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42489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2BA57C4-7E93-7040-8A57-4BA7102B54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3646251" cy="4351338"/>
          </a:xfrm>
        </p:spPr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r>
              <a:rPr lang="es-ES" dirty="0"/>
              <a:t>Editar los estilos de texto del patrón
Segundo nivel
Tercer nivel
Cuarto nivel
Quinto nivel</a:t>
            </a:r>
            <a:endParaRPr lang="es-MX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58E4C7A-699F-8B48-881A-B5DA4F7729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63829" y="1825625"/>
            <a:ext cx="6489971" cy="4351338"/>
          </a:xfrm>
        </p:spPr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r>
              <a:rPr lang="es-ES" dirty="0"/>
              <a:t>Editar los estilos de texto del patrón
Segundo nivel
Tercer nivel
Cuarto nivel
Quinto nivel</a:t>
            </a:r>
            <a:endParaRPr lang="es-MX" dirty="0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643D9A1-AF1A-5C49-9963-CA564481E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fld id="{62B8DF0E-90BF-EC4E-8934-156187A1162F}" type="datetimeFigureOut">
              <a:rPr lang="es-MX" smtClean="0"/>
              <a:pPr/>
              <a:t>03/02/2021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89B1503-FEA8-AE42-A3F9-8B406AE3D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091CCD4-9468-2640-A697-0BC433441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fld id="{C119739B-ACC7-1A4E-906B-A9546BA1AB75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29FCE891-2873-1849-A37C-A2CF6D30A712}"/>
              </a:ext>
            </a:extLst>
          </p:cNvPr>
          <p:cNvSpPr txBox="1">
            <a:spLocks/>
          </p:cNvSpPr>
          <p:nvPr userDrawn="1"/>
        </p:nvSpPr>
        <p:spPr>
          <a:xfrm>
            <a:off x="838200" y="166978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rgbClr val="A42145"/>
                </a:solidFill>
                <a:latin typeface="Montserrat SemiBold" panose="00000700000000000000" pitchFamily="2" charset="0"/>
                <a:ea typeface="+mj-ea"/>
                <a:cs typeface="+mj-cs"/>
              </a:defRPr>
            </a:lvl1pPr>
          </a:lstStyle>
          <a:p>
            <a:endParaRPr lang="es-MX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3" y="366717"/>
            <a:ext cx="257695" cy="1576243"/>
          </a:xfrm>
          <a:prstGeom prst="rect">
            <a:avLst/>
          </a:prstGeom>
          <a:solidFill>
            <a:srgbClr val="A42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366715"/>
            <a:ext cx="10515600" cy="1303337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rgbClr val="A42145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83656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683DC7C-0DFD-A146-96AA-922A0BD91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03/02/2021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F2200DE-3D26-A84D-8F5E-384E93FCF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9D56C6E-3E4E-2E4E-A2D6-8B0B5AAE2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  <p:sp>
        <p:nvSpPr>
          <p:cNvPr id="7" name="Rectangle 6"/>
          <p:cNvSpPr/>
          <p:nvPr userDrawn="1"/>
        </p:nvSpPr>
        <p:spPr>
          <a:xfrm>
            <a:off x="4917781" y="2589523"/>
            <a:ext cx="7274219" cy="1006609"/>
          </a:xfrm>
          <a:prstGeom prst="rect">
            <a:avLst/>
          </a:prstGeom>
          <a:gradFill>
            <a:gsLst>
              <a:gs pos="0">
                <a:srgbClr val="6E152E">
                  <a:shade val="67500"/>
                  <a:satMod val="115000"/>
                  <a:alpha val="0"/>
                </a:srgbClr>
              </a:gs>
              <a:gs pos="100000">
                <a:srgbClr val="6E152E">
                  <a:shade val="100000"/>
                  <a:satMod val="115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498410" y="2811861"/>
            <a:ext cx="10126721" cy="561931"/>
          </a:xfrm>
        </p:spPr>
        <p:txBody>
          <a:bodyPr>
            <a:normAutofit/>
          </a:bodyPr>
          <a:lstStyle>
            <a:lvl1pPr marL="0" indent="0" algn="ctr">
              <a:buNone/>
              <a:defRPr sz="4000">
                <a:solidFill>
                  <a:schemeClr val="bg1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2536380" y="3876851"/>
            <a:ext cx="7119240" cy="658812"/>
          </a:xfr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Montserrat Medium" panose="00000600000000000000" pitchFamily="2" charset="0"/>
              </a:defRPr>
            </a:lvl1pPr>
            <a:lvl2pPr>
              <a:defRPr sz="2800">
                <a:solidFill>
                  <a:schemeClr val="bg1"/>
                </a:solidFill>
                <a:latin typeface="Montserrat Medium" panose="00000600000000000000" pitchFamily="2" charset="0"/>
              </a:defRPr>
            </a:lvl2pPr>
            <a:lvl3pPr>
              <a:defRPr sz="2400">
                <a:solidFill>
                  <a:schemeClr val="bg1"/>
                </a:solidFill>
                <a:latin typeface="Montserrat Medium" panose="00000600000000000000" pitchFamily="2" charset="0"/>
              </a:defRPr>
            </a:lvl3pPr>
            <a:lvl4pPr>
              <a:defRPr sz="2000">
                <a:solidFill>
                  <a:schemeClr val="bg1"/>
                </a:solidFill>
                <a:latin typeface="Montserrat Medium" panose="00000600000000000000" pitchFamily="2" charset="0"/>
              </a:defRPr>
            </a:lvl4pPr>
            <a:lvl5pPr>
              <a:defRPr sz="2000">
                <a:solidFill>
                  <a:schemeClr val="bg1"/>
                </a:solidFill>
                <a:latin typeface="Montserrat Medium" panose="000006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19091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02F6A71-34EE-B34B-AFA7-18487432D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03/02/2021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A14938F-592E-C442-8304-19C2B2DCC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7B6C953-D0A6-0944-AF6E-40BEA205D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55446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2441508-0523-EB44-8782-98EE1226B0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s-ES" dirty="0"/>
              <a:t>Editar los estilos de texto del patrón
Segundo nivel
Tercer nivel
Cuarto nivel
Quinto nivel</a:t>
            </a:r>
            <a:endParaRPr lang="es-MX" dirty="0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E5D9DB7-F1B2-3941-8B03-1576108DD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03/02/2021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F695825-735B-B840-9E9D-D85D60F47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7711505-64F3-3849-8F5B-1CE6842C2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  <p:sp>
        <p:nvSpPr>
          <p:cNvPr id="10" name="Marcador de texto 3">
            <a:extLst>
              <a:ext uri="{FF2B5EF4-FFF2-40B4-BE49-F238E27FC236}">
                <a16:creationId xmlns:a16="http://schemas.microsoft.com/office/drawing/2014/main" id="{7BABA1EB-E234-F844-997D-E59CC62EAA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5240" y="2727324"/>
            <a:ext cx="3932237" cy="2386936"/>
          </a:xfrm>
        </p:spPr>
        <p:txBody>
          <a:bodyPr/>
          <a:lstStyle>
            <a:lvl1pPr marL="0" indent="0">
              <a:buNone/>
              <a:defRPr sz="1600" b="0" i="0">
                <a:latin typeface="Montserrat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 dirty="0"/>
              <a:t>Editar los estilos de texto del patrón
Segundo nivel
Tercer nivel
Cuarto nivel
Quinto nivel</a:t>
            </a:r>
            <a:endParaRPr lang="es-MX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3" y="1076835"/>
            <a:ext cx="257695" cy="1576243"/>
          </a:xfrm>
          <a:prstGeom prst="rect">
            <a:avLst/>
          </a:prstGeom>
          <a:solidFill>
            <a:srgbClr val="A42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595315" y="1076325"/>
            <a:ext cx="3932237" cy="1576388"/>
          </a:xfrm>
        </p:spPr>
        <p:txBody>
          <a:bodyPr/>
          <a:lstStyle>
            <a:lvl1pPr marL="0" indent="0">
              <a:buNone/>
              <a:defRPr>
                <a:solidFill>
                  <a:srgbClr val="A42145"/>
                </a:solidFill>
                <a:latin typeface="Montserrat SemiBold" panose="00000700000000000000" pitchFamily="2" charset="0"/>
              </a:defRPr>
            </a:lvl1pPr>
            <a:lvl2pPr marL="0" indent="0">
              <a:buNone/>
              <a:defRPr>
                <a:solidFill>
                  <a:srgbClr val="A42145"/>
                </a:solidFill>
                <a:latin typeface="Montserrat Medium" panose="00000600000000000000" pitchFamily="2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105193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FF210F0-7655-9348-979B-F10284E2F2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BABA1EB-E234-F844-997D-E59CC62EAA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5240" y="3721764"/>
            <a:ext cx="3932237" cy="2386936"/>
          </a:xfrm>
        </p:spPr>
        <p:txBody>
          <a:bodyPr/>
          <a:lstStyle>
            <a:lvl1pPr marL="0" indent="0">
              <a:buNone/>
              <a:defRPr sz="1600" b="0" i="0">
                <a:latin typeface="Montserrat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 dirty="0"/>
              <a:t>Editar los estilos de texto del patrón
Segundo nivel
Tercer nivel
Cuarto nivel
Quinto nivel</a:t>
            </a:r>
            <a:endParaRPr lang="es-MX" dirty="0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93BF44C-2FF4-B347-B721-2814E7461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03/02/2021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735DECE-B230-5F4B-97A7-EE46C22B8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E1DD807-9735-484F-B0A4-5F9D807F4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  <p:sp>
        <p:nvSpPr>
          <p:cNvPr id="9" name="Rectangle 8"/>
          <p:cNvSpPr/>
          <p:nvPr userDrawn="1"/>
        </p:nvSpPr>
        <p:spPr>
          <a:xfrm>
            <a:off x="3" y="1076835"/>
            <a:ext cx="257695" cy="1576243"/>
          </a:xfrm>
          <a:prstGeom prst="rect">
            <a:avLst/>
          </a:prstGeom>
          <a:solidFill>
            <a:srgbClr val="A42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95316" y="1076325"/>
            <a:ext cx="4062145" cy="1576388"/>
          </a:xfrm>
        </p:spPr>
        <p:txBody>
          <a:bodyPr>
            <a:noAutofit/>
          </a:bodyPr>
          <a:lstStyle>
            <a:lvl1pPr marL="0" indent="0">
              <a:buNone/>
              <a:defRPr sz="4400">
                <a:solidFill>
                  <a:srgbClr val="A42145"/>
                </a:solidFill>
                <a:latin typeface="Montserrat SemiBold" panose="00000700000000000000" pitchFamily="2" charset="0"/>
              </a:defRPr>
            </a:lvl1pPr>
            <a:lvl2pPr marL="0" indent="0">
              <a:buNone/>
              <a:defRPr sz="4000">
                <a:solidFill>
                  <a:srgbClr val="A42145"/>
                </a:solidFill>
                <a:latin typeface="Montserrat Medium" panose="00000600000000000000" pitchFamily="2" charset="0"/>
              </a:defRPr>
            </a:lvl2pPr>
          </a:lstStyle>
          <a:p>
            <a:pPr lvl="0"/>
            <a:r>
              <a:rPr lang="en-US" dirty="0"/>
              <a:t>Click to edit 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82440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96B0B0-52A6-6C41-A530-1440610AF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ontserrat Medium" panose="00000600000000000000" pitchFamily="2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80BC0CB-2C47-194B-B1F8-75F083E3F6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921653"/>
            <a:ext cx="10515600" cy="4255310"/>
          </a:xfrm>
        </p:spPr>
        <p:txBody>
          <a:bodyPr vert="eaVert"/>
          <a:lstStyle/>
          <a:p>
            <a:r>
              <a:rPr lang="es-ES" dirty="0"/>
              <a:t>Editar los estilos de texto del patrón
Segundo nivel
Tercer nivel
Cuarto nivel
Quinto nivel</a:t>
            </a:r>
            <a:endParaRPr lang="es-MX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15AD14C-2138-6F4F-B03D-F9ED9A34D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03/02/2021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3128441-9A13-2B4D-81D4-40E3DD80F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2F6E4CD-0587-474C-88E0-76CAAC925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838200" y="1806170"/>
            <a:ext cx="10512000" cy="0"/>
          </a:xfrm>
          <a:prstGeom prst="line">
            <a:avLst/>
          </a:prstGeom>
          <a:ln w="19050">
            <a:solidFill>
              <a:srgbClr val="BC94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3698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4499C0E-414B-4742-8F18-A0ECE1444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A3AE6D4-0422-4248-B05D-55FE46C678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ES" dirty="0"/>
              <a:t>Editar los estilos de texto del patrón
Segundo nivel
Tercer nivel
Cuarto nivel
Quinto nivel</a:t>
            </a:r>
            <a:endParaRPr lang="es-MX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A6CB96C-1C06-3B44-8615-D726F4477E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8DF0E-90BF-EC4E-8934-156187A1162F}" type="datetimeFigureOut">
              <a:rPr lang="es-MX" smtClean="0"/>
              <a:t>03/02/2021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13D1A4B-ADA7-7043-82FA-F7032EB177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802CF53-648D-B74F-A473-B4CC8BB23A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28472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s://forms.gle/xwzF2gFsaRFzrdtz6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0"/>
          <p:cNvSpPr txBox="1">
            <a:spLocks noGrp="1"/>
          </p:cNvSpPr>
          <p:nvPr>
            <p:ph type="title"/>
          </p:nvPr>
        </p:nvSpPr>
        <p:spPr>
          <a:xfrm>
            <a:off x="363220" y="1634330"/>
            <a:ext cx="1146556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42145"/>
              </a:buClr>
              <a:buSzPts val="4400"/>
              <a:buFont typeface="Montserrat SemiBold"/>
              <a:buNone/>
            </a:pPr>
            <a:r>
              <a:rPr lang="es-ES" sz="3600" dirty="0"/>
              <a:t>Las adolescencias y el reconocimiento de sus derechos humanos</a:t>
            </a:r>
            <a:endParaRPr sz="3600" dirty="0"/>
          </a:p>
        </p:txBody>
      </p:sp>
      <p:sp>
        <p:nvSpPr>
          <p:cNvPr id="137" name="Google Shape;137;p20"/>
          <p:cNvSpPr txBox="1">
            <a:spLocks noGrp="1"/>
          </p:cNvSpPr>
          <p:nvPr>
            <p:ph type="body" idx="1"/>
          </p:nvPr>
        </p:nvSpPr>
        <p:spPr>
          <a:xfrm>
            <a:off x="363220" y="3270884"/>
            <a:ext cx="11465560" cy="1137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400"/>
              <a:buNone/>
            </a:pPr>
            <a:r>
              <a:rPr lang="es-ES" sz="3200" dirty="0"/>
              <a:t>Protección integral y corresponsabilidad</a:t>
            </a:r>
            <a:r>
              <a:rPr lang="es-MX" sz="3200" dirty="0"/>
              <a:t> </a:t>
            </a:r>
            <a:endParaRPr sz="3200" dirty="0"/>
          </a:p>
        </p:txBody>
      </p:sp>
      <p:pic>
        <p:nvPicPr>
          <p:cNvPr id="138" name="Google Shape;138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72263" y="4192393"/>
            <a:ext cx="1885567" cy="2185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n 8" descr="logo SEGOB-SIPINNA-ok -0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561" y="4958309"/>
            <a:ext cx="7146874" cy="103913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E8092FD5-1E64-4453-A719-EA6152B8D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844693"/>
          </a:xfrm>
        </p:spPr>
        <p:txBody>
          <a:bodyPr/>
          <a:lstStyle/>
          <a:p>
            <a:r>
              <a:rPr lang="es-MX" dirty="0"/>
              <a:t>Discapacidad</a:t>
            </a:r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4597C966-A519-4CFB-8830-939B6FD543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70" y="1315845"/>
            <a:ext cx="7004169" cy="4252046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BE491B4C-AFD0-4E0B-A0F2-15999D9355F4}"/>
              </a:ext>
            </a:extLst>
          </p:cNvPr>
          <p:cNvSpPr txBox="1"/>
          <p:nvPr/>
        </p:nvSpPr>
        <p:spPr>
          <a:xfrm>
            <a:off x="7610322" y="2415771"/>
            <a:ext cx="3863311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200" dirty="0">
                <a:solidFill>
                  <a:srgbClr val="404040"/>
                </a:solidFill>
                <a:latin typeface="Montserrat" panose="00000500000000000000" pitchFamily="2" charset="0"/>
              </a:rPr>
              <a:t>Del total de niñas, niños y adolescentes con discapacidad en México, el grupo de </a:t>
            </a:r>
            <a:r>
              <a:rPr lang="es-MX" sz="2200" b="1" dirty="0">
                <a:solidFill>
                  <a:srgbClr val="404040"/>
                </a:solidFill>
                <a:latin typeface="Montserrat" panose="00000500000000000000" pitchFamily="2" charset="0"/>
              </a:rPr>
              <a:t>12 a 17 años </a:t>
            </a:r>
            <a:r>
              <a:rPr lang="es-MX" sz="2200" dirty="0">
                <a:solidFill>
                  <a:srgbClr val="404040"/>
                </a:solidFill>
                <a:latin typeface="Montserrat" panose="00000500000000000000" pitchFamily="2" charset="0"/>
              </a:rPr>
              <a:t>representó, en el año 2020, </a:t>
            </a:r>
            <a:r>
              <a:rPr lang="es-MX" sz="2200" b="1" dirty="0">
                <a:solidFill>
                  <a:srgbClr val="404040"/>
                </a:solidFill>
                <a:latin typeface="Montserrat" panose="00000500000000000000" pitchFamily="2" charset="0"/>
              </a:rPr>
              <a:t>el 41 % del total de la población de 0 a 17.</a:t>
            </a:r>
            <a:endParaRPr lang="es-MX" sz="2200" dirty="0">
              <a:solidFill>
                <a:srgbClr val="404040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07642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C1E8B9E-A667-4D80-876F-1AD99F642F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476146"/>
            <a:ext cx="10515600" cy="1086545"/>
          </a:xfrm>
        </p:spPr>
        <p:txBody>
          <a:bodyPr>
            <a:normAutofit fontScale="85000" lnSpcReduction="10000"/>
          </a:bodyPr>
          <a:lstStyle/>
          <a:p>
            <a:pPr algn="l"/>
            <a:endParaRPr lang="es-ES" sz="1900" dirty="0">
              <a:latin typeface="Montserrat" panose="00000500000000000000" pitchFamily="2" charset="0"/>
            </a:endParaRPr>
          </a:p>
          <a:p>
            <a:pPr algn="l"/>
            <a:r>
              <a:rPr lang="es-ES" dirty="0">
                <a:latin typeface="Montserrat" panose="00000500000000000000" pitchFamily="2" charset="0"/>
              </a:rPr>
              <a:t>Este tema abarca </a:t>
            </a:r>
            <a:r>
              <a:rPr lang="es-ES" b="1" dirty="0">
                <a:latin typeface="Montserrat" panose="00000500000000000000" pitchFamily="2" charset="0"/>
              </a:rPr>
              <a:t>o</a:t>
            </a:r>
            <a:r>
              <a:rPr lang="es-ES" b="1" dirty="0">
                <a:solidFill>
                  <a:srgbClr val="404040"/>
                </a:solidFill>
                <a:latin typeface="Montserrat" panose="00000500000000000000" pitchFamily="2" charset="0"/>
              </a:rPr>
              <a:t>tras condiciones que las afectan</a:t>
            </a:r>
            <a:r>
              <a:rPr lang="es-ES" dirty="0">
                <a:solidFill>
                  <a:srgbClr val="404040"/>
                </a:solidFill>
                <a:latin typeface="Montserrat" panose="00000500000000000000" pitchFamily="2" charset="0"/>
              </a:rPr>
              <a:t>, tales como el </a:t>
            </a:r>
            <a:r>
              <a:rPr lang="es-ES" b="1" dirty="0">
                <a:solidFill>
                  <a:srgbClr val="404040"/>
                </a:solidFill>
                <a:latin typeface="Montserrat" panose="00000500000000000000" pitchFamily="2" charset="0"/>
              </a:rPr>
              <a:t>abuso sexual, la deserción escolar, la estigmatización y problemas de salud</a:t>
            </a:r>
            <a:r>
              <a:rPr lang="es-ES" dirty="0">
                <a:solidFill>
                  <a:srgbClr val="404040"/>
                </a:solidFill>
                <a:latin typeface="Montserrat" panose="00000500000000000000" pitchFamily="2" charset="0"/>
              </a:rPr>
              <a:t>.</a:t>
            </a:r>
            <a:endParaRPr lang="es-MX" dirty="0">
              <a:solidFill>
                <a:srgbClr val="404040"/>
              </a:solidFill>
              <a:latin typeface="Montserrat" panose="00000500000000000000" pitchFamily="2" charset="0"/>
            </a:endParaRPr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E8092FD5-1E64-4453-A719-EA6152B8D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746219"/>
          </a:xfrm>
        </p:spPr>
        <p:txBody>
          <a:bodyPr/>
          <a:lstStyle/>
          <a:p>
            <a:r>
              <a:rPr lang="es-MX" dirty="0"/>
              <a:t>Embarazo infantil y adolescente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FBF8535-C674-4A4B-A5B8-FE8EBB5646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425" y="1384571"/>
            <a:ext cx="5627252" cy="417943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C397B295-D8AE-4AB5-BC8D-2F8943292EE0}"/>
              </a:ext>
            </a:extLst>
          </p:cNvPr>
          <p:cNvSpPr txBox="1"/>
          <p:nvPr/>
        </p:nvSpPr>
        <p:spPr>
          <a:xfrm>
            <a:off x="7030329" y="2197893"/>
            <a:ext cx="4448908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200" dirty="0">
                <a:solidFill>
                  <a:srgbClr val="404040"/>
                </a:solidFill>
                <a:latin typeface="Montserrat" panose="00000500000000000000" pitchFamily="2" charset="0"/>
              </a:rPr>
              <a:t>De acuerdo al CENSO 2020, el </a:t>
            </a:r>
            <a:r>
              <a:rPr lang="es-MX" sz="2200" b="1" dirty="0">
                <a:solidFill>
                  <a:srgbClr val="404040"/>
                </a:solidFill>
                <a:latin typeface="Montserrat" panose="00000500000000000000" pitchFamily="2" charset="0"/>
              </a:rPr>
              <a:t>0.2% (7,187) </a:t>
            </a:r>
            <a:r>
              <a:rPr lang="es-MX" sz="2200" dirty="0">
                <a:solidFill>
                  <a:srgbClr val="404040"/>
                </a:solidFill>
                <a:latin typeface="Montserrat" panose="00000500000000000000" pitchFamily="2" charset="0"/>
              </a:rPr>
              <a:t>de la población de </a:t>
            </a:r>
            <a:r>
              <a:rPr lang="es-MX" sz="2200" b="1" dirty="0">
                <a:solidFill>
                  <a:srgbClr val="404040"/>
                </a:solidFill>
                <a:latin typeface="Montserrat" panose="00000500000000000000" pitchFamily="2" charset="0"/>
              </a:rPr>
              <a:t>12 a 14 años </a:t>
            </a:r>
            <a:r>
              <a:rPr lang="es-MX" sz="2200" dirty="0">
                <a:solidFill>
                  <a:srgbClr val="404040"/>
                </a:solidFill>
                <a:latin typeface="Montserrat" panose="00000500000000000000" pitchFamily="2" charset="0"/>
              </a:rPr>
              <a:t>ha tenido al menos un hijo nacido vivo; en el caso del grupo de </a:t>
            </a:r>
            <a:r>
              <a:rPr lang="es-MX" sz="2200" b="1" dirty="0">
                <a:solidFill>
                  <a:srgbClr val="404040"/>
                </a:solidFill>
                <a:latin typeface="Montserrat" panose="00000500000000000000" pitchFamily="2" charset="0"/>
              </a:rPr>
              <a:t>15 a 19 </a:t>
            </a:r>
            <a:r>
              <a:rPr lang="es-MX" sz="2200" dirty="0">
                <a:solidFill>
                  <a:srgbClr val="404040"/>
                </a:solidFill>
                <a:latin typeface="Montserrat" panose="00000500000000000000" pitchFamily="2" charset="0"/>
              </a:rPr>
              <a:t>años el porcentaje es de </a:t>
            </a:r>
            <a:r>
              <a:rPr lang="es-MX" sz="2200" b="1" dirty="0">
                <a:solidFill>
                  <a:srgbClr val="404040"/>
                </a:solidFill>
                <a:latin typeface="Montserrat" panose="00000500000000000000" pitchFamily="2" charset="0"/>
              </a:rPr>
              <a:t>10.0% (534,574).</a:t>
            </a:r>
          </a:p>
        </p:txBody>
      </p:sp>
    </p:spTree>
    <p:extLst>
      <p:ext uri="{BB962C8B-B14F-4D97-AF65-F5344CB8AC3E}">
        <p14:creationId xmlns:p14="http://schemas.microsoft.com/office/powerpoint/2010/main" val="16478397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C1E8B9E-A667-4D80-876F-1AD99F642F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92"/>
            <a:ext cx="10515600" cy="4486271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s-ES" dirty="0">
                <a:latin typeface="Montserrat" panose="00000500000000000000" pitchFamily="2" charset="0"/>
              </a:rPr>
              <a:t>De acuerdo con la Encuesta Nacional de Consumo de Drogas, Alcohol y Tabaco 2016-2017 (ENCODAT), el </a:t>
            </a:r>
            <a:r>
              <a:rPr lang="es-ES" b="1" dirty="0">
                <a:latin typeface="Montserrat" panose="00000500000000000000" pitchFamily="2" charset="0"/>
              </a:rPr>
              <a:t>3.1% de las personas encuestadas de entre 12 y 17 años de edad, habrían consumido alguna droga</a:t>
            </a:r>
            <a:r>
              <a:rPr lang="es-ES" dirty="0">
                <a:latin typeface="Montserrat" panose="00000500000000000000" pitchFamily="2" charset="0"/>
              </a:rPr>
              <a:t>; y, el </a:t>
            </a:r>
            <a:r>
              <a:rPr lang="es-ES" b="1" dirty="0">
                <a:latin typeface="Montserrat" panose="00000500000000000000" pitchFamily="2" charset="0"/>
              </a:rPr>
              <a:t>0.6%</a:t>
            </a:r>
            <a:r>
              <a:rPr lang="es-ES" dirty="0">
                <a:latin typeface="Montserrat" panose="00000500000000000000" pitchFamily="2" charset="0"/>
              </a:rPr>
              <a:t> habían desarrollado </a:t>
            </a:r>
            <a:r>
              <a:rPr lang="es-ES" b="1" dirty="0">
                <a:latin typeface="Montserrat" panose="00000500000000000000" pitchFamily="2" charset="0"/>
              </a:rPr>
              <a:t>dependencia</a:t>
            </a:r>
            <a:r>
              <a:rPr lang="es-ES" dirty="0">
                <a:latin typeface="Montserrat" panose="00000500000000000000" pitchFamily="2" charset="0"/>
              </a:rPr>
              <a:t>.</a:t>
            </a:r>
          </a:p>
          <a:p>
            <a:pPr algn="l"/>
            <a:endParaRPr lang="es-ES" dirty="0">
              <a:solidFill>
                <a:srgbClr val="404040"/>
              </a:solidFill>
              <a:latin typeface="Montserrat" panose="00000500000000000000" pitchFamily="2" charset="0"/>
            </a:endParaRPr>
          </a:p>
          <a:p>
            <a:pPr algn="l"/>
            <a:r>
              <a:rPr lang="es-ES" dirty="0">
                <a:latin typeface="Montserrat" panose="00000500000000000000" pitchFamily="2" charset="0"/>
              </a:rPr>
              <a:t>E</a:t>
            </a:r>
            <a:r>
              <a:rPr lang="es-ES" dirty="0">
                <a:solidFill>
                  <a:srgbClr val="404040"/>
                </a:solidFill>
                <a:latin typeface="Montserrat" panose="00000500000000000000" pitchFamily="2" charset="0"/>
              </a:rPr>
              <a:t>n el caso de las </a:t>
            </a:r>
            <a:r>
              <a:rPr lang="es-ES" b="1" dirty="0">
                <a:solidFill>
                  <a:srgbClr val="404040"/>
                </a:solidFill>
                <a:latin typeface="Montserrat" panose="00000500000000000000" pitchFamily="2" charset="0"/>
              </a:rPr>
              <a:t>mujeres de 12 a 17 años</a:t>
            </a:r>
            <a:r>
              <a:rPr lang="es-ES" dirty="0">
                <a:solidFill>
                  <a:srgbClr val="404040"/>
                </a:solidFill>
                <a:latin typeface="Montserrat" panose="00000500000000000000" pitchFamily="2" charset="0"/>
              </a:rPr>
              <a:t> se presentó un </a:t>
            </a:r>
            <a:r>
              <a:rPr lang="es-ES" b="1" dirty="0">
                <a:solidFill>
                  <a:srgbClr val="404040"/>
                </a:solidFill>
                <a:latin typeface="Montserrat" panose="00000500000000000000" pitchFamily="2" charset="0"/>
              </a:rPr>
              <a:t>incremento</a:t>
            </a:r>
            <a:r>
              <a:rPr lang="es-ES" dirty="0">
                <a:solidFill>
                  <a:srgbClr val="404040"/>
                </a:solidFill>
                <a:latin typeface="Montserrat" panose="00000500000000000000" pitchFamily="2" charset="0"/>
              </a:rPr>
              <a:t> significativo del </a:t>
            </a:r>
            <a:r>
              <a:rPr lang="es-ES" b="1" dirty="0">
                <a:solidFill>
                  <a:srgbClr val="404040"/>
                </a:solidFill>
                <a:latin typeface="Montserrat" panose="00000500000000000000" pitchFamily="2" charset="0"/>
              </a:rPr>
              <a:t>3.4% </a:t>
            </a:r>
            <a:r>
              <a:rPr lang="es-ES" dirty="0">
                <a:solidFill>
                  <a:srgbClr val="404040"/>
                </a:solidFill>
                <a:latin typeface="Montserrat" panose="00000500000000000000" pitchFamily="2" charset="0"/>
              </a:rPr>
              <a:t>en el consumo de sustancias respecto a la encuesta 2011.</a:t>
            </a:r>
          </a:p>
          <a:p>
            <a:pPr algn="l"/>
            <a:endParaRPr lang="es-ES" dirty="0">
              <a:latin typeface="Montserrat" panose="00000500000000000000" pitchFamily="2" charset="0"/>
            </a:endParaRPr>
          </a:p>
          <a:p>
            <a:pPr algn="l"/>
            <a:r>
              <a:rPr lang="es-ES" dirty="0">
                <a:latin typeface="Montserrat" panose="00000500000000000000" pitchFamily="2" charset="0"/>
              </a:rPr>
              <a:t>E</a:t>
            </a:r>
            <a:r>
              <a:rPr lang="es-ES" dirty="0">
                <a:solidFill>
                  <a:srgbClr val="404040"/>
                </a:solidFill>
                <a:latin typeface="Montserrat" panose="00000500000000000000" pitchFamily="2" charset="0"/>
              </a:rPr>
              <a:t>l consumo en adolescentes (12 a 17 años) también mostró un incremento en la tendencia de uso de </a:t>
            </a:r>
            <a:r>
              <a:rPr lang="es-ES" b="1" dirty="0">
                <a:solidFill>
                  <a:srgbClr val="404040"/>
                </a:solidFill>
                <a:latin typeface="Montserrat" panose="00000500000000000000" pitchFamily="2" charset="0"/>
              </a:rPr>
              <a:t>drogas ilegales</a:t>
            </a:r>
            <a:r>
              <a:rPr lang="es-ES" dirty="0">
                <a:solidFill>
                  <a:srgbClr val="404040"/>
                </a:solidFill>
                <a:latin typeface="Montserrat" panose="00000500000000000000" pitchFamily="2" charset="0"/>
              </a:rPr>
              <a:t>, que</a:t>
            </a:r>
            <a:r>
              <a:rPr lang="pt-BR" dirty="0">
                <a:solidFill>
                  <a:srgbClr val="404040"/>
                </a:solidFill>
                <a:latin typeface="Montserrat" panose="00000500000000000000" pitchFamily="2" charset="0"/>
              </a:rPr>
              <a:t> </a:t>
            </a:r>
            <a:r>
              <a:rPr lang="pt-BR" dirty="0" err="1">
                <a:solidFill>
                  <a:srgbClr val="404040"/>
                </a:solidFill>
                <a:latin typeface="Montserrat" panose="00000500000000000000" pitchFamily="2" charset="0"/>
              </a:rPr>
              <a:t>pasó</a:t>
            </a:r>
            <a:r>
              <a:rPr lang="pt-BR" dirty="0">
                <a:solidFill>
                  <a:srgbClr val="404040"/>
                </a:solidFill>
                <a:latin typeface="Montserrat" panose="00000500000000000000" pitchFamily="2" charset="0"/>
              </a:rPr>
              <a:t> de </a:t>
            </a:r>
            <a:r>
              <a:rPr lang="pt-BR" b="1" dirty="0">
                <a:solidFill>
                  <a:srgbClr val="404040"/>
                </a:solidFill>
                <a:latin typeface="Montserrat" panose="00000500000000000000" pitchFamily="2" charset="0"/>
              </a:rPr>
              <a:t>207 mil (1.5%)</a:t>
            </a:r>
            <a:r>
              <a:rPr lang="es-ES" b="1" dirty="0">
                <a:solidFill>
                  <a:srgbClr val="404040"/>
                </a:solidFill>
                <a:latin typeface="Montserrat" panose="00000500000000000000" pitchFamily="2" charset="0"/>
              </a:rPr>
              <a:t> a 414 mil (2.9%)</a:t>
            </a:r>
            <a:r>
              <a:rPr lang="es-ES" dirty="0">
                <a:solidFill>
                  <a:srgbClr val="404040"/>
                </a:solidFill>
                <a:latin typeface="Montserrat" panose="00000500000000000000" pitchFamily="2" charset="0"/>
              </a:rPr>
              <a:t>, de los cuales 248 mil son hombres (3.4%) y 165 mil son mujeres (2.3%).</a:t>
            </a:r>
            <a:endParaRPr lang="es-MX" dirty="0">
              <a:solidFill>
                <a:srgbClr val="404040"/>
              </a:solidFill>
              <a:latin typeface="Montserrat" panose="00000500000000000000" pitchFamily="2" charset="0"/>
            </a:endParaRPr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E8092FD5-1E64-4453-A719-EA6152B8D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30"/>
            <a:ext cx="10515600" cy="943166"/>
          </a:xfrm>
        </p:spPr>
        <p:txBody>
          <a:bodyPr/>
          <a:lstStyle/>
          <a:p>
            <a:r>
              <a:rPr lang="es-MX" dirty="0"/>
              <a:t>Consumo de sustancias</a:t>
            </a:r>
          </a:p>
        </p:txBody>
      </p:sp>
    </p:spTree>
    <p:extLst>
      <p:ext uri="{BB962C8B-B14F-4D97-AF65-F5344CB8AC3E}">
        <p14:creationId xmlns:p14="http://schemas.microsoft.com/office/powerpoint/2010/main" val="29153514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3480060" y="5834399"/>
            <a:ext cx="87119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MX" dirty="0">
              <a:solidFill>
                <a:schemeClr val="bg2">
                  <a:lumMod val="50000"/>
                </a:schemeClr>
              </a:solidFill>
              <a:latin typeface="Montserrat" panose="00000500000000000000" pitchFamily="2" charset="0"/>
            </a:endParaRPr>
          </a:p>
          <a:p>
            <a:r>
              <a:rPr lang="es-MX" dirty="0"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s-MX" sz="1400" b="1" dirty="0"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0"/>
              </a:rPr>
              <a:t>Primera Encuesta Nacional de Adolescentes en el Sistema de Justicia Penal (ENASJUP) 2017 </a:t>
            </a:r>
            <a:endParaRPr lang="es-MX" sz="1400" dirty="0">
              <a:solidFill>
                <a:schemeClr val="bg2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grpSp>
        <p:nvGrpSpPr>
          <p:cNvPr id="20" name="Grupo 19">
            <a:extLst>
              <a:ext uri="{FF2B5EF4-FFF2-40B4-BE49-F238E27FC236}">
                <a16:creationId xmlns:a16="http://schemas.microsoft.com/office/drawing/2014/main" id="{FD1D867C-F8D7-495A-B518-1EAC073EA9FA}"/>
              </a:ext>
            </a:extLst>
          </p:cNvPr>
          <p:cNvGrpSpPr/>
          <p:nvPr/>
        </p:nvGrpSpPr>
        <p:grpSpPr>
          <a:xfrm>
            <a:off x="1429216" y="1498751"/>
            <a:ext cx="9072011" cy="4068537"/>
            <a:chOff x="775792" y="1041652"/>
            <a:chExt cx="8718036" cy="3712786"/>
          </a:xfrm>
        </p:grpSpPr>
        <p:grpSp>
          <p:nvGrpSpPr>
            <p:cNvPr id="18" name="Grupo 17">
              <a:extLst>
                <a:ext uri="{FF2B5EF4-FFF2-40B4-BE49-F238E27FC236}">
                  <a16:creationId xmlns:a16="http://schemas.microsoft.com/office/drawing/2014/main" id="{6B533A58-5BFF-4C54-A030-B383F96A0615}"/>
                </a:ext>
              </a:extLst>
            </p:cNvPr>
            <p:cNvGrpSpPr/>
            <p:nvPr/>
          </p:nvGrpSpPr>
          <p:grpSpPr>
            <a:xfrm>
              <a:off x="775792" y="1041652"/>
              <a:ext cx="8718036" cy="3712786"/>
              <a:chOff x="775792" y="1041652"/>
              <a:chExt cx="8718036" cy="3712786"/>
            </a:xfrm>
          </p:grpSpPr>
          <p:pic>
            <p:nvPicPr>
              <p:cNvPr id="11" name="Imagen 10">
                <a:extLst>
                  <a:ext uri="{FF2B5EF4-FFF2-40B4-BE49-F238E27FC236}">
                    <a16:creationId xmlns:a16="http://schemas.microsoft.com/office/drawing/2014/main" id="{A340FE83-EF1E-4CF4-9736-DDB9C22A2C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775792" y="1041652"/>
                <a:ext cx="8718036" cy="999831"/>
              </a:xfrm>
              <a:prstGeom prst="rect">
                <a:avLst/>
              </a:prstGeom>
            </p:spPr>
          </p:pic>
          <p:pic>
            <p:nvPicPr>
              <p:cNvPr id="16" name="Imagen 15">
                <a:extLst>
                  <a:ext uri="{FF2B5EF4-FFF2-40B4-BE49-F238E27FC236}">
                    <a16:creationId xmlns:a16="http://schemas.microsoft.com/office/drawing/2014/main" id="{11E942AB-362C-46CE-9B6C-DDCC9421BF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75792" y="2041483"/>
                <a:ext cx="8711939" cy="2712955"/>
              </a:xfrm>
              <a:prstGeom prst="rect">
                <a:avLst/>
              </a:prstGeom>
            </p:spPr>
          </p:pic>
        </p:grpSp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id="{AD046481-C804-4CEA-BBFF-5978644B9ED4}"/>
                </a:ext>
              </a:extLst>
            </p:cNvPr>
            <p:cNvSpPr/>
            <p:nvPr/>
          </p:nvSpPr>
          <p:spPr>
            <a:xfrm>
              <a:off x="3235569" y="4149969"/>
              <a:ext cx="154745" cy="2672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1" name="Rectángulo 20">
              <a:extLst>
                <a:ext uri="{FF2B5EF4-FFF2-40B4-BE49-F238E27FC236}">
                  <a16:creationId xmlns:a16="http://schemas.microsoft.com/office/drawing/2014/main" id="{F632A4DC-4A99-4418-A51B-A241B02DBFA5}"/>
                </a:ext>
              </a:extLst>
            </p:cNvPr>
            <p:cNvSpPr/>
            <p:nvPr/>
          </p:nvSpPr>
          <p:spPr>
            <a:xfrm>
              <a:off x="5526259" y="4444949"/>
              <a:ext cx="154745" cy="2672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2" name="Rectángulo 21">
              <a:extLst>
                <a:ext uri="{FF2B5EF4-FFF2-40B4-BE49-F238E27FC236}">
                  <a16:creationId xmlns:a16="http://schemas.microsoft.com/office/drawing/2014/main" id="{76C0DDBF-60B5-4609-BF47-08E1C1F75BA0}"/>
                </a:ext>
              </a:extLst>
            </p:cNvPr>
            <p:cNvSpPr/>
            <p:nvPr/>
          </p:nvSpPr>
          <p:spPr>
            <a:xfrm>
              <a:off x="8846232" y="4149969"/>
              <a:ext cx="154745" cy="2672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sp>
        <p:nvSpPr>
          <p:cNvPr id="25" name="CuadroTexto 24">
            <a:extLst>
              <a:ext uri="{FF2B5EF4-FFF2-40B4-BE49-F238E27FC236}">
                <a16:creationId xmlns:a16="http://schemas.microsoft.com/office/drawing/2014/main" id="{C90EA3CE-171E-45AB-8580-CFEE4E69BA03}"/>
              </a:ext>
            </a:extLst>
          </p:cNvPr>
          <p:cNvSpPr txBox="1"/>
          <p:nvPr/>
        </p:nvSpPr>
        <p:spPr>
          <a:xfrm>
            <a:off x="4350096" y="377270"/>
            <a:ext cx="745250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4400" dirty="0">
                <a:solidFill>
                  <a:srgbClr val="A42145"/>
                </a:solidFill>
                <a:latin typeface="Montserrat SemiBold" panose="00000700000000000000" pitchFamily="2" charset="0"/>
                <a:ea typeface="+mj-ea"/>
                <a:cs typeface="+mj-cs"/>
              </a:rPr>
              <a:t>Adolescentes en el SJP</a:t>
            </a:r>
          </a:p>
        </p:txBody>
      </p:sp>
    </p:spTree>
    <p:extLst>
      <p:ext uri="{BB962C8B-B14F-4D97-AF65-F5344CB8AC3E}">
        <p14:creationId xmlns:p14="http://schemas.microsoft.com/office/powerpoint/2010/main" val="38117460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C1E8B9E-A667-4D80-876F-1AD99F642F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/>
            <a:r>
              <a:rPr lang="es-ES" dirty="0">
                <a:latin typeface="Montserrat" panose="00000500000000000000" pitchFamily="2" charset="0"/>
              </a:rPr>
              <a:t>De acuerdo con la ENOE hacia finales de 2018, </a:t>
            </a:r>
            <a:r>
              <a:rPr lang="es-ES" b="1" dirty="0">
                <a:latin typeface="Montserrat" panose="00000500000000000000" pitchFamily="2" charset="0"/>
              </a:rPr>
              <a:t>1.1 millones de adolescentes de 16 y 17 años no asistían a la escuela</a:t>
            </a:r>
            <a:r>
              <a:rPr lang="es-ES" dirty="0">
                <a:latin typeface="Montserrat" panose="00000500000000000000" pitchFamily="2" charset="0"/>
              </a:rPr>
              <a:t>; lo anterior,  se ha agravado con la pandemia.</a:t>
            </a:r>
          </a:p>
          <a:p>
            <a:pPr algn="l"/>
            <a:endParaRPr lang="es-ES" dirty="0">
              <a:latin typeface="Montserrat" panose="00000500000000000000" pitchFamily="2" charset="0"/>
            </a:endParaRPr>
          </a:p>
          <a:p>
            <a:pPr algn="l"/>
            <a:r>
              <a:rPr lang="es-ES" dirty="0">
                <a:latin typeface="Montserrat" panose="00000500000000000000" pitchFamily="2" charset="0"/>
              </a:rPr>
              <a:t>Hacia 2020, tan solo en la </a:t>
            </a:r>
            <a:r>
              <a:rPr lang="es-ES" b="1" dirty="0">
                <a:latin typeface="Montserrat" panose="00000500000000000000" pitchFamily="2" charset="0"/>
              </a:rPr>
              <a:t>CDMX</a:t>
            </a:r>
            <a:r>
              <a:rPr lang="es-ES" dirty="0">
                <a:latin typeface="Montserrat" panose="00000500000000000000" pitchFamily="2" charset="0"/>
              </a:rPr>
              <a:t> habitan alrededor de </a:t>
            </a:r>
            <a:r>
              <a:rPr lang="es-ES" b="1" dirty="0">
                <a:latin typeface="Montserrat" panose="00000500000000000000" pitchFamily="2" charset="0"/>
              </a:rPr>
              <a:t>306 mil adolescentes de 15 a 17 años que no asisten a clases</a:t>
            </a:r>
            <a:r>
              <a:rPr lang="es-ES" dirty="0">
                <a:latin typeface="Montserrat" panose="00000500000000000000" pitchFamily="2" charset="0"/>
              </a:rPr>
              <a:t>, es decir, </a:t>
            </a:r>
            <a:r>
              <a:rPr lang="es-ES" b="1" dirty="0">
                <a:latin typeface="Montserrat" panose="00000500000000000000" pitchFamily="2" charset="0"/>
              </a:rPr>
              <a:t>el 46%. </a:t>
            </a:r>
            <a:r>
              <a:rPr lang="es-ES" sz="1600" dirty="0">
                <a:latin typeface="Montserrat" panose="00000500000000000000" pitchFamily="2" charset="0"/>
              </a:rPr>
              <a:t>(INEGI, 2020).</a:t>
            </a:r>
            <a:endParaRPr lang="es-ES" dirty="0">
              <a:latin typeface="Montserrat" panose="00000500000000000000" pitchFamily="2" charset="0"/>
            </a:endParaRPr>
          </a:p>
          <a:p>
            <a:pPr algn="l"/>
            <a:endParaRPr lang="es-ES" dirty="0">
              <a:latin typeface="Montserrat" panose="00000500000000000000" pitchFamily="2" charset="0"/>
            </a:endParaRPr>
          </a:p>
          <a:p>
            <a:pPr algn="l"/>
            <a:r>
              <a:rPr lang="es-ES" dirty="0">
                <a:latin typeface="Montserrat" panose="00000500000000000000" pitchFamily="2" charset="0"/>
              </a:rPr>
              <a:t>Se estima que la </a:t>
            </a:r>
            <a:r>
              <a:rPr lang="es-ES" b="1" dirty="0">
                <a:latin typeface="Montserrat" panose="00000500000000000000" pitchFamily="2" charset="0"/>
              </a:rPr>
              <a:t>deserción escolar superó los 2,5 millones de estudiantes</a:t>
            </a:r>
            <a:r>
              <a:rPr lang="es-ES" dirty="0">
                <a:latin typeface="Montserrat" panose="00000500000000000000" pitchFamily="2" charset="0"/>
              </a:rPr>
              <a:t> desde el nivel preescolar a bachillerato entre abril y agosto de 2020. Esto representa un </a:t>
            </a:r>
            <a:r>
              <a:rPr lang="es-ES" b="1" dirty="0">
                <a:latin typeface="Montserrat" panose="00000500000000000000" pitchFamily="2" charset="0"/>
              </a:rPr>
              <a:t>10% del total </a:t>
            </a:r>
            <a:r>
              <a:rPr lang="es-ES" dirty="0">
                <a:latin typeface="Montserrat" panose="00000500000000000000" pitchFamily="2" charset="0"/>
              </a:rPr>
              <a:t>de alumnos de niveles preescolar, primario, secundario y bachillerato. </a:t>
            </a:r>
            <a:r>
              <a:rPr lang="es-ES" sz="1600" dirty="0"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0"/>
              </a:rPr>
              <a:t>(SEP, 2020)</a:t>
            </a:r>
            <a:endParaRPr lang="es-MX" dirty="0">
              <a:solidFill>
                <a:schemeClr val="bg2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E8092FD5-1E64-4453-A719-EA6152B8D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Educación y abandono escolar</a:t>
            </a:r>
          </a:p>
        </p:txBody>
      </p:sp>
    </p:spTree>
    <p:extLst>
      <p:ext uri="{BB962C8B-B14F-4D97-AF65-F5344CB8AC3E}">
        <p14:creationId xmlns:p14="http://schemas.microsoft.com/office/powerpoint/2010/main" val="6802898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48971" y="473984"/>
            <a:ext cx="9789869" cy="862982"/>
          </a:xfrm>
        </p:spPr>
        <p:txBody>
          <a:bodyPr>
            <a:normAutofit/>
          </a:bodyPr>
          <a:lstStyle/>
          <a:p>
            <a:r>
              <a:rPr lang="es-MX" dirty="0"/>
              <a:t>Pobreza y educación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18077" y="1730325"/>
            <a:ext cx="4550872" cy="4839285"/>
          </a:xfrm>
        </p:spPr>
        <p:txBody>
          <a:bodyPr>
            <a:noAutofit/>
          </a:bodyPr>
          <a:lstStyle/>
          <a:p>
            <a:pPr algn="l"/>
            <a:r>
              <a:rPr lang="es-ES" sz="2200" dirty="0">
                <a:latin typeface="Montserrat" panose="00000500000000000000" pitchFamily="2" charset="0"/>
              </a:rPr>
              <a:t>No obstante, </a:t>
            </a:r>
            <a:r>
              <a:rPr lang="es-MX" sz="2200" dirty="0">
                <a:latin typeface="Montserrat" panose="00000500000000000000" pitchFamily="2" charset="0"/>
              </a:rPr>
              <a:t>dejar la escuela significa </a:t>
            </a:r>
            <a:r>
              <a:rPr lang="es-MX" sz="2200" b="1" dirty="0">
                <a:latin typeface="Montserrat" panose="00000500000000000000" pitchFamily="2" charset="0"/>
              </a:rPr>
              <a:t>perpetuar la pobreza y limitar la calidad de vida</a:t>
            </a:r>
            <a:r>
              <a:rPr lang="es-MX" sz="2200" dirty="0">
                <a:latin typeface="Montserrat" panose="00000500000000000000" pitchFamily="2" charset="0"/>
              </a:rPr>
              <a:t>.</a:t>
            </a:r>
          </a:p>
          <a:p>
            <a:pPr marL="0" indent="0" algn="l">
              <a:buNone/>
            </a:pPr>
            <a:endParaRPr lang="es-MX" sz="1000" dirty="0">
              <a:latin typeface="Montserrat" panose="00000500000000000000" pitchFamily="2" charset="0"/>
            </a:endParaRPr>
          </a:p>
          <a:p>
            <a:pPr marL="0" indent="0" algn="l">
              <a:buNone/>
            </a:pPr>
            <a:r>
              <a:rPr lang="es-MX" sz="2200" b="1" dirty="0">
                <a:latin typeface="Montserrat" panose="00000500000000000000" pitchFamily="2" charset="0"/>
              </a:rPr>
              <a:t>Aumentan</a:t>
            </a:r>
            <a:r>
              <a:rPr lang="es-MX" sz="2200" dirty="0">
                <a:latin typeface="Montserrat" panose="00000500000000000000" pitchFamily="2" charset="0"/>
              </a:rPr>
              <a:t> </a:t>
            </a:r>
            <a:r>
              <a:rPr lang="es-MX" sz="2200" b="1" dirty="0">
                <a:latin typeface="Montserrat" panose="00000500000000000000" pitchFamily="2" charset="0"/>
              </a:rPr>
              <a:t>situaciones de riesgo </a:t>
            </a:r>
            <a:r>
              <a:rPr lang="es-MX" sz="2200" dirty="0">
                <a:latin typeface="Montserrat" panose="00000500000000000000" pitchFamily="2" charset="0"/>
              </a:rPr>
              <a:t>psicosocial, violencia, migración, situación de calle, etc. </a:t>
            </a:r>
          </a:p>
          <a:p>
            <a:pPr marL="0" indent="0" algn="l">
              <a:buNone/>
            </a:pPr>
            <a:endParaRPr lang="es-MX" sz="1050" dirty="0">
              <a:latin typeface="Montserrat" panose="00000500000000000000" pitchFamily="2" charset="0"/>
            </a:endParaRPr>
          </a:p>
          <a:p>
            <a:pPr marL="0" indent="0" algn="l">
              <a:buNone/>
            </a:pPr>
            <a:r>
              <a:rPr lang="es-MX" sz="2200" dirty="0">
                <a:latin typeface="Montserrat" panose="00000500000000000000" pitchFamily="2" charset="0"/>
              </a:rPr>
              <a:t>Las </a:t>
            </a:r>
            <a:r>
              <a:rPr lang="es-MX" sz="2200" b="1" dirty="0">
                <a:latin typeface="Montserrat" panose="00000500000000000000" pitchFamily="2" charset="0"/>
              </a:rPr>
              <a:t>capacidades y oportunidades </a:t>
            </a:r>
            <a:r>
              <a:rPr lang="es-MX" sz="2200" dirty="0">
                <a:latin typeface="Montserrat" panose="00000500000000000000" pitchFamily="2" charset="0"/>
              </a:rPr>
              <a:t>se ven recortadas y sus </a:t>
            </a:r>
            <a:r>
              <a:rPr lang="es-MX" sz="2200" b="1" dirty="0">
                <a:latin typeface="Montserrat" panose="00000500000000000000" pitchFamily="2" charset="0"/>
              </a:rPr>
              <a:t>riesgos de salud </a:t>
            </a:r>
            <a:r>
              <a:rPr lang="es-MX" sz="2200" dirty="0">
                <a:latin typeface="Montserrat" panose="00000500000000000000" pitchFamily="2" charset="0"/>
              </a:rPr>
              <a:t>aumentan.</a:t>
            </a:r>
          </a:p>
          <a:p>
            <a:br>
              <a:rPr lang="es-ES" sz="2200" dirty="0">
                <a:latin typeface="Montserrat" panose="00000500000000000000" pitchFamily="2" charset="0"/>
              </a:rPr>
            </a:br>
            <a:r>
              <a:rPr lang="es-ES" sz="1600" dirty="0">
                <a:latin typeface="Montserrat" panose="00000500000000000000" pitchFamily="2" charset="0"/>
              </a:rPr>
              <a:t>Fuente INEGI</a:t>
            </a:r>
            <a:r>
              <a:rPr lang="es-MX" sz="1600" dirty="0">
                <a:latin typeface="Montserrat" panose="00000500000000000000" pitchFamily="2" charset="0"/>
              </a:rPr>
              <a:t>. </a:t>
            </a:r>
            <a:endParaRPr lang="es-MX" sz="2200" dirty="0">
              <a:latin typeface="Montserrat" panose="00000500000000000000" pitchFamily="2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8F166E8-BF32-467F-A43F-357716159E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0242" y="2091482"/>
            <a:ext cx="6894284" cy="394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0552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13903" y="332657"/>
            <a:ext cx="10972800" cy="881261"/>
          </a:xfrm>
        </p:spPr>
        <p:txBody>
          <a:bodyPr>
            <a:normAutofit/>
          </a:bodyPr>
          <a:lstStyle/>
          <a:p>
            <a:r>
              <a:rPr lang="es-MX" dirty="0"/>
              <a:t>Panorama en nuestra comunidad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349A606-A082-4839-8D96-C24F3CB76F8C}"/>
              </a:ext>
            </a:extLst>
          </p:cNvPr>
          <p:cNvSpPr txBox="1"/>
          <p:nvPr/>
        </p:nvSpPr>
        <p:spPr>
          <a:xfrm>
            <a:off x="6654915" y="3345898"/>
            <a:ext cx="4631788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4400" b="1" dirty="0"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0"/>
                <a:hlinkClick r:id="rId2"/>
              </a:rPr>
              <a:t>En mi plantel… </a:t>
            </a:r>
            <a:endParaRPr lang="es-MX" sz="4400" b="1" dirty="0">
              <a:solidFill>
                <a:schemeClr val="bg2">
                  <a:lumMod val="50000"/>
                </a:schemeClr>
              </a:solidFill>
              <a:latin typeface="Montserrat" panose="00000500000000000000" pitchFamily="2" charset="0"/>
            </a:endParaRPr>
          </a:p>
          <a:p>
            <a:endParaRPr lang="es-MX" dirty="0">
              <a:solidFill>
                <a:schemeClr val="bg2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pic>
        <p:nvPicPr>
          <p:cNvPr id="2050" name="Picture 2" descr="Colegio de Bachilleres | Gobierno | gob.mx">
            <a:extLst>
              <a:ext uri="{FF2B5EF4-FFF2-40B4-BE49-F238E27FC236}">
                <a16:creationId xmlns:a16="http://schemas.microsoft.com/office/drawing/2014/main" id="{E166EC01-9376-44AD-8A7E-947AE1940E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441" y="1806028"/>
            <a:ext cx="5329638" cy="3849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3593A66E-4961-4082-9D49-13743AC0BE3B}"/>
              </a:ext>
            </a:extLst>
          </p:cNvPr>
          <p:cNvSpPr txBox="1"/>
          <p:nvPr/>
        </p:nvSpPr>
        <p:spPr>
          <a:xfrm>
            <a:off x="1907221" y="5634776"/>
            <a:ext cx="438852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200" dirty="0"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0"/>
              </a:rPr>
              <a:t>Imagen de https://intranet.cbachilleres.edu.mx/, 2021</a:t>
            </a:r>
            <a:endParaRPr lang="es-MX" sz="12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4841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11706" y="1274577"/>
            <a:ext cx="6217921" cy="496855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MX" sz="2800" dirty="0">
                <a:latin typeface="Montserrat" panose="00000500000000000000" pitchFamily="2" charset="0"/>
              </a:rPr>
              <a:t>Lograr la </a:t>
            </a:r>
            <a:r>
              <a:rPr lang="es-MX" sz="2800" b="1" dirty="0">
                <a:latin typeface="Montserrat" panose="00000500000000000000" pitchFamily="2" charset="0"/>
              </a:rPr>
              <a:t>permanencia</a:t>
            </a:r>
            <a:r>
              <a:rPr lang="es-MX" sz="2800" dirty="0">
                <a:latin typeface="Montserrat" panose="00000500000000000000" pitchFamily="2" charset="0"/>
              </a:rPr>
              <a:t> en la escuela es el principal desafío educativo en el paso entre la infancia y la adolescencia</a:t>
            </a:r>
          </a:p>
          <a:p>
            <a:pPr marL="0" indent="0" algn="just">
              <a:buNone/>
            </a:pPr>
            <a:r>
              <a:rPr lang="es-MX" sz="2800" dirty="0">
                <a:latin typeface="Montserrat" panose="00000500000000000000" pitchFamily="2" charset="0"/>
              </a:rPr>
              <a:t> </a:t>
            </a:r>
          </a:p>
          <a:p>
            <a:pPr marL="0" indent="0" algn="just">
              <a:buNone/>
            </a:pPr>
            <a:r>
              <a:rPr lang="es-MX" sz="2800" dirty="0">
                <a:latin typeface="Montserrat" panose="00000500000000000000" pitchFamily="2" charset="0"/>
              </a:rPr>
              <a:t>Un porcentaje alto de niños y niñas que terminan la primaria no ingresa a secundaria, y </a:t>
            </a:r>
            <a:r>
              <a:rPr lang="es-MX" sz="2800" b="1" dirty="0">
                <a:latin typeface="Montserrat" panose="00000500000000000000" pitchFamily="2" charset="0"/>
              </a:rPr>
              <a:t>una proporción aún más alta de los que terminan la secundaria no ingresa a media superior</a:t>
            </a:r>
            <a:r>
              <a:rPr lang="es-MX" sz="2800" dirty="0">
                <a:latin typeface="Montserrat" panose="00000500000000000000" pitchFamily="2" charset="0"/>
              </a:rPr>
              <a:t>. </a:t>
            </a:r>
          </a:p>
          <a:p>
            <a:pPr marL="0" indent="0" algn="just">
              <a:buNone/>
            </a:pPr>
            <a:endParaRPr lang="es-MX" sz="3200" dirty="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  <p:sp>
        <p:nvSpPr>
          <p:cNvPr id="3" name="Text Placeholder 6"/>
          <p:cNvSpPr txBox="1">
            <a:spLocks/>
          </p:cNvSpPr>
          <p:nvPr/>
        </p:nvSpPr>
        <p:spPr>
          <a:xfrm>
            <a:off x="611706" y="264215"/>
            <a:ext cx="10170942" cy="70356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Soberana Sans" pitchFamily="50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Soberana Sans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Soberana Sans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Soberana Sans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Soberana Sans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s-ES" sz="4400" dirty="0">
                <a:solidFill>
                  <a:srgbClr val="A42145"/>
                </a:solidFill>
                <a:latin typeface="Montserrat SemiBold" panose="00000700000000000000" pitchFamily="2" charset="0"/>
                <a:ea typeface="+mj-ea"/>
                <a:cs typeface="+mj-cs"/>
              </a:rPr>
              <a:t>Reto educativo</a:t>
            </a: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A989226D-5D9F-4A55-A97B-A9FFB5112224}"/>
              </a:ext>
            </a:extLst>
          </p:cNvPr>
          <p:cNvGrpSpPr/>
          <p:nvPr/>
        </p:nvGrpSpPr>
        <p:grpSpPr>
          <a:xfrm>
            <a:off x="7033846" y="2034787"/>
            <a:ext cx="4557341" cy="3845508"/>
            <a:chOff x="7305821" y="2034787"/>
            <a:chExt cx="4285366" cy="3495603"/>
          </a:xfrm>
        </p:grpSpPr>
        <p:pic>
          <p:nvPicPr>
            <p:cNvPr id="2" name="Imagen 1">
              <a:extLst>
                <a:ext uri="{FF2B5EF4-FFF2-40B4-BE49-F238E27FC236}">
                  <a16:creationId xmlns:a16="http://schemas.microsoft.com/office/drawing/2014/main" id="{319C5C4F-BC96-401B-AEED-C391EB6C10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34841"/>
            <a:stretch/>
          </p:blipFill>
          <p:spPr>
            <a:xfrm>
              <a:off x="7305821" y="2034787"/>
              <a:ext cx="4051487" cy="3240598"/>
            </a:xfrm>
            <a:prstGeom prst="rect">
              <a:avLst/>
            </a:prstGeom>
          </p:spPr>
        </p:pic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4019BD0B-902D-49AB-8D35-9DC49B9B20EE}"/>
                </a:ext>
              </a:extLst>
            </p:cNvPr>
            <p:cNvSpPr txBox="1"/>
            <p:nvPr/>
          </p:nvSpPr>
          <p:spPr>
            <a:xfrm>
              <a:off x="9331564" y="5253391"/>
              <a:ext cx="2259623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MX" sz="1200" dirty="0">
                  <a:solidFill>
                    <a:schemeClr val="bg2">
                      <a:lumMod val="50000"/>
                    </a:schemeClr>
                  </a:solidFill>
                  <a:latin typeface="Montserrat" panose="00000500000000000000" pitchFamily="2" charset="0"/>
                </a:rPr>
                <a:t>Imagen de gob.mx, 2017</a:t>
              </a:r>
              <a:endParaRPr lang="es-MX" sz="1200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91395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13903" y="332657"/>
            <a:ext cx="10972800" cy="881261"/>
          </a:xfrm>
        </p:spPr>
        <p:txBody>
          <a:bodyPr>
            <a:normAutofit/>
          </a:bodyPr>
          <a:lstStyle/>
          <a:p>
            <a:r>
              <a:rPr lang="es-MX" dirty="0"/>
              <a:t>Causas de abandono escolar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17452" y="1403716"/>
            <a:ext cx="10569251" cy="471572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MX" sz="2800" dirty="0">
                <a:latin typeface="Montserrat" panose="00000500000000000000" pitchFamily="2" charset="0"/>
              </a:rPr>
              <a:t>La baja </a:t>
            </a:r>
            <a:r>
              <a:rPr lang="es-MX" sz="2800" b="1" dirty="0">
                <a:latin typeface="Montserrat" panose="00000500000000000000" pitchFamily="2" charset="0"/>
              </a:rPr>
              <a:t>calidad de la educación</a:t>
            </a:r>
            <a:r>
              <a:rPr lang="es-MX" sz="2800" dirty="0">
                <a:latin typeface="Montserrat" panose="00000500000000000000" pitchFamily="2" charset="0"/>
              </a:rPr>
              <a:t>, especialmente en las escuelas públicas.</a:t>
            </a:r>
          </a:p>
          <a:p>
            <a:pPr marL="0" indent="0" algn="just">
              <a:buNone/>
            </a:pPr>
            <a:endParaRPr lang="es-MX" sz="1400" dirty="0">
              <a:latin typeface="Montserrat" panose="00000500000000000000" pitchFamily="2" charset="0"/>
            </a:endParaRPr>
          </a:p>
          <a:p>
            <a:pPr marL="0" indent="0" algn="just">
              <a:buNone/>
            </a:pPr>
            <a:r>
              <a:rPr lang="es-MX" sz="2800" dirty="0">
                <a:latin typeface="Montserrat" panose="00000500000000000000" pitchFamily="2" charset="0"/>
              </a:rPr>
              <a:t>La </a:t>
            </a:r>
            <a:r>
              <a:rPr lang="es-MX" sz="2800" b="1" dirty="0">
                <a:latin typeface="Montserrat" panose="00000500000000000000" pitchFamily="2" charset="0"/>
              </a:rPr>
              <a:t>discriminación y violencia</a:t>
            </a:r>
            <a:r>
              <a:rPr lang="es-MX" sz="2800" dirty="0">
                <a:latin typeface="Montserrat" panose="00000500000000000000" pitchFamily="2" charset="0"/>
              </a:rPr>
              <a:t> que muchos adolescentes enfrentan, la </a:t>
            </a:r>
            <a:r>
              <a:rPr lang="es-MX" sz="2800" b="1" dirty="0">
                <a:latin typeface="Montserrat" panose="00000500000000000000" pitchFamily="2" charset="0"/>
              </a:rPr>
              <a:t>falta de oportunidades y de oferta educativa</a:t>
            </a:r>
            <a:r>
              <a:rPr lang="es-MX" sz="2800" dirty="0">
                <a:latin typeface="Montserrat" panose="00000500000000000000" pitchFamily="2" charset="0"/>
              </a:rPr>
              <a:t>.</a:t>
            </a:r>
          </a:p>
          <a:p>
            <a:pPr marL="0" indent="0" algn="just">
              <a:buNone/>
            </a:pPr>
            <a:endParaRPr lang="es-MX" sz="1400" dirty="0">
              <a:latin typeface="Montserrat" panose="00000500000000000000" pitchFamily="2" charset="0"/>
            </a:endParaRPr>
          </a:p>
          <a:p>
            <a:pPr marL="0" indent="0" algn="just">
              <a:buNone/>
            </a:pPr>
            <a:r>
              <a:rPr lang="es-MX" sz="2800" dirty="0">
                <a:latin typeface="Montserrat" panose="00000500000000000000" pitchFamily="2" charset="0"/>
              </a:rPr>
              <a:t>La </a:t>
            </a:r>
            <a:r>
              <a:rPr lang="es-MX" sz="2800" b="1" dirty="0">
                <a:latin typeface="Montserrat" panose="00000500000000000000" pitchFamily="2" charset="0"/>
              </a:rPr>
              <a:t>necesidad de trabajar</a:t>
            </a:r>
            <a:r>
              <a:rPr lang="es-MX" sz="2800" dirty="0">
                <a:latin typeface="Montserrat" panose="00000500000000000000" pitchFamily="2" charset="0"/>
              </a:rPr>
              <a:t>, situación que el contexto de emergencia sanitaria ha agravado.</a:t>
            </a:r>
          </a:p>
          <a:p>
            <a:pPr marL="0" indent="0" algn="just">
              <a:buNone/>
            </a:pPr>
            <a:endParaRPr lang="es-MX" sz="1400" dirty="0">
              <a:latin typeface="Montserrat" panose="00000500000000000000" pitchFamily="2" charset="0"/>
            </a:endParaRPr>
          </a:p>
          <a:p>
            <a:pPr marL="0" indent="0" algn="just">
              <a:buNone/>
            </a:pPr>
            <a:r>
              <a:rPr lang="es-MX" sz="2800" dirty="0">
                <a:latin typeface="Montserrat" panose="00000500000000000000" pitchFamily="2" charset="0"/>
              </a:rPr>
              <a:t>La </a:t>
            </a:r>
            <a:r>
              <a:rPr lang="es-MX" sz="2800" b="1" dirty="0">
                <a:latin typeface="Montserrat" panose="00000500000000000000" pitchFamily="2" charset="0"/>
              </a:rPr>
              <a:t>inexistencia o carencia de recursos tecnológicos </a:t>
            </a:r>
            <a:r>
              <a:rPr lang="es-MX" sz="2800" dirty="0">
                <a:latin typeface="Montserrat" panose="00000500000000000000" pitchFamily="2" charset="0"/>
              </a:rPr>
              <a:t>para acceder a las nuevas formas y modalidades educativas.</a:t>
            </a:r>
          </a:p>
          <a:p>
            <a:endParaRPr lang="es-MX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283222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36098" y="287122"/>
            <a:ext cx="10794334" cy="1328036"/>
          </a:xfrm>
        </p:spPr>
        <p:txBody>
          <a:bodyPr>
            <a:normAutofit/>
          </a:bodyPr>
          <a:lstStyle/>
          <a:p>
            <a:r>
              <a:rPr lang="es-ES" dirty="0"/>
              <a:t>¿Dónde estamos en la </a:t>
            </a:r>
            <a:br>
              <a:rPr lang="es-ES" dirty="0"/>
            </a:br>
            <a:r>
              <a:rPr lang="es-ES" dirty="0"/>
              <a:t>protección integral?</a:t>
            </a:r>
            <a:endParaRPr lang="es-MX" dirty="0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621C5538-6A3A-4516-BC43-CD2AA451FF93}"/>
              </a:ext>
            </a:extLst>
          </p:cNvPr>
          <p:cNvSpPr txBox="1"/>
          <p:nvPr/>
        </p:nvSpPr>
        <p:spPr>
          <a:xfrm>
            <a:off x="150995" y="542268"/>
            <a:ext cx="4287189" cy="1867733"/>
          </a:xfrm>
          <a:prstGeom prst="irregularSeal2">
            <a:avLst/>
          </a:prstGeom>
          <a:solidFill>
            <a:srgbClr val="DEC9A2"/>
          </a:solidFill>
          <a:ln>
            <a:solidFill>
              <a:srgbClr val="BC945A"/>
            </a:solidFill>
          </a:ln>
        </p:spPr>
        <p:txBody>
          <a:bodyPr wrap="square">
            <a:spAutoFit/>
          </a:bodyPr>
          <a:lstStyle/>
          <a:p>
            <a:r>
              <a:rPr lang="es-MX" altLang="es-MX" sz="2400" dirty="0">
                <a:solidFill>
                  <a:srgbClr val="404040"/>
                </a:solidFill>
                <a:latin typeface="Montserrat" panose="00000500000000000000" pitchFamily="2" charset="0"/>
              </a:rPr>
              <a:t>Responde en el </a:t>
            </a:r>
            <a:r>
              <a:rPr lang="es-MX" altLang="es-MX" sz="2400" b="1" dirty="0">
                <a:solidFill>
                  <a:srgbClr val="404040"/>
                </a:solidFill>
                <a:latin typeface="Montserrat" panose="00000500000000000000" pitchFamily="2" charset="0"/>
              </a:rPr>
              <a:t>chat</a:t>
            </a:r>
            <a:r>
              <a:rPr lang="es-MX" altLang="es-MX" sz="2400" dirty="0">
                <a:solidFill>
                  <a:srgbClr val="404040"/>
                </a:solidFill>
                <a:latin typeface="Montserrat" panose="00000500000000000000" pitchFamily="2" charset="0"/>
              </a:rPr>
              <a:t>: </a:t>
            </a:r>
            <a:endParaRPr lang="es-MX" sz="2400" dirty="0"/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8E3BE85A-B3E9-4C0F-96CC-0FF90A78E0B5}"/>
              </a:ext>
            </a:extLst>
          </p:cNvPr>
          <p:cNvGrpSpPr/>
          <p:nvPr/>
        </p:nvGrpSpPr>
        <p:grpSpPr>
          <a:xfrm>
            <a:off x="4615612" y="2826683"/>
            <a:ext cx="3141509" cy="1483706"/>
            <a:chOff x="7179349" y="2532185"/>
            <a:chExt cx="3141509" cy="1483706"/>
          </a:xfrm>
        </p:grpSpPr>
        <p:sp>
          <p:nvSpPr>
            <p:cNvPr id="5" name="Rectángulo: esquinas redondeadas 4">
              <a:extLst>
                <a:ext uri="{FF2B5EF4-FFF2-40B4-BE49-F238E27FC236}">
                  <a16:creationId xmlns:a16="http://schemas.microsoft.com/office/drawing/2014/main" id="{841835EC-FCC6-485F-8F7D-1069848CA629}"/>
                </a:ext>
              </a:extLst>
            </p:cNvPr>
            <p:cNvSpPr/>
            <p:nvPr/>
          </p:nvSpPr>
          <p:spPr>
            <a:xfrm>
              <a:off x="7526215" y="2532185"/>
              <a:ext cx="2447779" cy="1181686"/>
            </a:xfrm>
            <a:prstGeom prst="roundRect">
              <a:avLst/>
            </a:prstGeom>
            <a:solidFill>
              <a:srgbClr val="6E15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2A7B05AB-3529-4735-B505-1838862E0C5A}"/>
                </a:ext>
              </a:extLst>
            </p:cNvPr>
            <p:cNvSpPr txBox="1"/>
            <p:nvPr/>
          </p:nvSpPr>
          <p:spPr>
            <a:xfrm>
              <a:off x="7179349" y="2538563"/>
              <a:ext cx="3141509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800" dirty="0">
                  <a:solidFill>
                    <a:schemeClr val="bg1"/>
                  </a:solidFill>
                  <a:latin typeface="Montserrat" panose="00000500000000000000" pitchFamily="2" charset="0"/>
                </a:rPr>
                <a:t>Entiendo qué es el Interés Superior y la Autonomía de las Adolescencias</a:t>
              </a:r>
              <a:endParaRPr lang="es-MX" dirty="0">
                <a:solidFill>
                  <a:schemeClr val="bg1"/>
                </a:solidFill>
                <a:latin typeface="Montserrat" panose="00000500000000000000" pitchFamily="2" charset="0"/>
              </a:endParaRPr>
            </a:p>
            <a:p>
              <a:pPr algn="ctr"/>
              <a:endParaRPr lang="es-MX" dirty="0">
                <a:solidFill>
                  <a:schemeClr val="bg1"/>
                </a:solidFill>
                <a:latin typeface="Montserrat" panose="00000500000000000000" pitchFamily="2" charset="0"/>
              </a:endParaRPr>
            </a:p>
          </p:txBody>
        </p:sp>
      </p:grpSp>
      <p:grpSp>
        <p:nvGrpSpPr>
          <p:cNvPr id="9" name="Grupo 8">
            <a:extLst>
              <a:ext uri="{FF2B5EF4-FFF2-40B4-BE49-F238E27FC236}">
                <a16:creationId xmlns:a16="http://schemas.microsoft.com/office/drawing/2014/main" id="{9C58A713-071C-4D5E-A4A0-634A7D156545}"/>
              </a:ext>
            </a:extLst>
          </p:cNvPr>
          <p:cNvGrpSpPr/>
          <p:nvPr/>
        </p:nvGrpSpPr>
        <p:grpSpPr>
          <a:xfrm>
            <a:off x="7980631" y="2066375"/>
            <a:ext cx="3141509" cy="1251567"/>
            <a:chOff x="7179349" y="2532185"/>
            <a:chExt cx="3141509" cy="1251567"/>
          </a:xfrm>
        </p:grpSpPr>
        <p:sp>
          <p:nvSpPr>
            <p:cNvPr id="10" name="Rectángulo: esquinas redondeadas 9">
              <a:extLst>
                <a:ext uri="{FF2B5EF4-FFF2-40B4-BE49-F238E27FC236}">
                  <a16:creationId xmlns:a16="http://schemas.microsoft.com/office/drawing/2014/main" id="{30CB8D56-4390-4B4D-80A8-DD973F48B9F4}"/>
                </a:ext>
              </a:extLst>
            </p:cNvPr>
            <p:cNvSpPr/>
            <p:nvPr/>
          </p:nvSpPr>
          <p:spPr>
            <a:xfrm>
              <a:off x="7526215" y="2532185"/>
              <a:ext cx="2447779" cy="1181686"/>
            </a:xfrm>
            <a:prstGeom prst="roundRect">
              <a:avLst/>
            </a:prstGeom>
            <a:solidFill>
              <a:srgbClr val="6E15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F6C17935-89F8-4D69-8221-D949EA7D7519}"/>
                </a:ext>
              </a:extLst>
            </p:cNvPr>
            <p:cNvSpPr txBox="1"/>
            <p:nvPr/>
          </p:nvSpPr>
          <p:spPr>
            <a:xfrm>
              <a:off x="7179349" y="2583423"/>
              <a:ext cx="314150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800" dirty="0">
                  <a:solidFill>
                    <a:schemeClr val="bg1"/>
                  </a:solidFill>
                  <a:latin typeface="Montserrat" panose="00000500000000000000" pitchFamily="2" charset="0"/>
                </a:rPr>
                <a:t>Conozco bien mis funciones y responsabilidades</a:t>
              </a:r>
            </a:p>
            <a:p>
              <a:pPr algn="ctr"/>
              <a:endParaRPr lang="es-MX" dirty="0">
                <a:solidFill>
                  <a:schemeClr val="bg1"/>
                </a:solidFill>
                <a:latin typeface="Montserrat" panose="00000500000000000000" pitchFamily="2" charset="0"/>
              </a:endParaRPr>
            </a:p>
          </p:txBody>
        </p:sp>
      </p:grpSp>
      <p:grpSp>
        <p:nvGrpSpPr>
          <p:cNvPr id="12" name="Grupo 11">
            <a:extLst>
              <a:ext uri="{FF2B5EF4-FFF2-40B4-BE49-F238E27FC236}">
                <a16:creationId xmlns:a16="http://schemas.microsoft.com/office/drawing/2014/main" id="{02D5C938-BD5F-4DF9-B97B-829E740B6F99}"/>
              </a:ext>
            </a:extLst>
          </p:cNvPr>
          <p:cNvGrpSpPr/>
          <p:nvPr/>
        </p:nvGrpSpPr>
        <p:grpSpPr>
          <a:xfrm>
            <a:off x="4951372" y="4339498"/>
            <a:ext cx="2455175" cy="2285565"/>
            <a:chOff x="7526215" y="2532185"/>
            <a:chExt cx="2455175" cy="1759109"/>
          </a:xfrm>
        </p:grpSpPr>
        <p:sp>
          <p:nvSpPr>
            <p:cNvPr id="13" name="Rectángulo: esquinas redondeadas 12">
              <a:extLst>
                <a:ext uri="{FF2B5EF4-FFF2-40B4-BE49-F238E27FC236}">
                  <a16:creationId xmlns:a16="http://schemas.microsoft.com/office/drawing/2014/main" id="{2AF0471A-D284-49F0-966E-2C18B460C5DA}"/>
                </a:ext>
              </a:extLst>
            </p:cNvPr>
            <p:cNvSpPr/>
            <p:nvPr/>
          </p:nvSpPr>
          <p:spPr>
            <a:xfrm>
              <a:off x="7526215" y="2532185"/>
              <a:ext cx="2447779" cy="1181686"/>
            </a:xfrm>
            <a:prstGeom prst="roundRect">
              <a:avLst/>
            </a:prstGeom>
            <a:solidFill>
              <a:srgbClr val="6E15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6DC15260-575D-4568-A85B-2DCCD2A6A629}"/>
                </a:ext>
              </a:extLst>
            </p:cNvPr>
            <p:cNvSpPr txBox="1"/>
            <p:nvPr/>
          </p:nvSpPr>
          <p:spPr>
            <a:xfrm>
              <a:off x="7526215" y="2536968"/>
              <a:ext cx="2455175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800" dirty="0">
                  <a:solidFill>
                    <a:schemeClr val="bg1"/>
                  </a:solidFill>
                  <a:latin typeface="Montserrat" panose="00000500000000000000" pitchFamily="2" charset="0"/>
                </a:rPr>
                <a:t>Existen niveles claros de corresponsabilidad y roles bien definidos</a:t>
              </a:r>
            </a:p>
            <a:p>
              <a:pPr algn="ctr"/>
              <a:endParaRPr lang="es-MX" dirty="0">
                <a:solidFill>
                  <a:schemeClr val="bg1"/>
                </a:solidFill>
                <a:latin typeface="Montserrat" panose="00000500000000000000" pitchFamily="2" charset="0"/>
              </a:endParaRPr>
            </a:p>
          </p:txBody>
        </p:sp>
      </p:grpSp>
      <p:grpSp>
        <p:nvGrpSpPr>
          <p:cNvPr id="15" name="Grupo 14">
            <a:extLst>
              <a:ext uri="{FF2B5EF4-FFF2-40B4-BE49-F238E27FC236}">
                <a16:creationId xmlns:a16="http://schemas.microsoft.com/office/drawing/2014/main" id="{733FFE2E-714B-402F-8437-102D4E3B8432}"/>
              </a:ext>
            </a:extLst>
          </p:cNvPr>
          <p:cNvGrpSpPr/>
          <p:nvPr/>
        </p:nvGrpSpPr>
        <p:grpSpPr>
          <a:xfrm>
            <a:off x="8279902" y="3699278"/>
            <a:ext cx="2557763" cy="1499538"/>
            <a:chOff x="7445259" y="2532185"/>
            <a:chExt cx="2557763" cy="1499538"/>
          </a:xfrm>
        </p:grpSpPr>
        <p:sp>
          <p:nvSpPr>
            <p:cNvPr id="16" name="Rectángulo: esquinas redondeadas 15">
              <a:extLst>
                <a:ext uri="{FF2B5EF4-FFF2-40B4-BE49-F238E27FC236}">
                  <a16:creationId xmlns:a16="http://schemas.microsoft.com/office/drawing/2014/main" id="{F3B8A0F2-E51B-48E4-B39C-0BC18CF2AB4D}"/>
                </a:ext>
              </a:extLst>
            </p:cNvPr>
            <p:cNvSpPr/>
            <p:nvPr/>
          </p:nvSpPr>
          <p:spPr>
            <a:xfrm>
              <a:off x="7526215" y="2532185"/>
              <a:ext cx="2447779" cy="1181686"/>
            </a:xfrm>
            <a:prstGeom prst="roundRect">
              <a:avLst/>
            </a:prstGeom>
            <a:solidFill>
              <a:srgbClr val="6E15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id="{A44C5FD6-E40C-4D8B-8257-969A1ED398B5}"/>
                </a:ext>
              </a:extLst>
            </p:cNvPr>
            <p:cNvSpPr txBox="1"/>
            <p:nvPr/>
          </p:nvSpPr>
          <p:spPr>
            <a:xfrm>
              <a:off x="7445259" y="2554395"/>
              <a:ext cx="2557763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800" dirty="0">
                  <a:solidFill>
                    <a:schemeClr val="bg1"/>
                  </a:solidFill>
                  <a:latin typeface="Montserrat" panose="00000500000000000000" pitchFamily="2" charset="0"/>
                </a:rPr>
                <a:t>Existen directorios y protocolos claros para cualquier situación</a:t>
              </a:r>
            </a:p>
            <a:p>
              <a:pPr algn="ctr"/>
              <a:endParaRPr lang="es-MX" dirty="0">
                <a:solidFill>
                  <a:schemeClr val="bg1"/>
                </a:solidFill>
                <a:latin typeface="Montserrat" panose="00000500000000000000" pitchFamily="2" charset="0"/>
              </a:endParaRPr>
            </a:p>
          </p:txBody>
        </p:sp>
      </p:grpSp>
      <p:grpSp>
        <p:nvGrpSpPr>
          <p:cNvPr id="18" name="Grupo 17">
            <a:extLst>
              <a:ext uri="{FF2B5EF4-FFF2-40B4-BE49-F238E27FC236}">
                <a16:creationId xmlns:a16="http://schemas.microsoft.com/office/drawing/2014/main" id="{5F64AC84-0304-474F-A4CB-5E8538B1DAD6}"/>
              </a:ext>
            </a:extLst>
          </p:cNvPr>
          <p:cNvGrpSpPr/>
          <p:nvPr/>
        </p:nvGrpSpPr>
        <p:grpSpPr>
          <a:xfrm>
            <a:off x="8389886" y="5262300"/>
            <a:ext cx="2447779" cy="1181686"/>
            <a:chOff x="7526215" y="2532185"/>
            <a:chExt cx="2447779" cy="1181686"/>
          </a:xfrm>
        </p:grpSpPr>
        <p:sp>
          <p:nvSpPr>
            <p:cNvPr id="20" name="Rectángulo: esquinas redondeadas 19">
              <a:extLst>
                <a:ext uri="{FF2B5EF4-FFF2-40B4-BE49-F238E27FC236}">
                  <a16:creationId xmlns:a16="http://schemas.microsoft.com/office/drawing/2014/main" id="{2B276217-C650-47CE-8CC6-4056FAF52434}"/>
                </a:ext>
              </a:extLst>
            </p:cNvPr>
            <p:cNvSpPr/>
            <p:nvPr/>
          </p:nvSpPr>
          <p:spPr>
            <a:xfrm>
              <a:off x="7526215" y="2532185"/>
              <a:ext cx="2447779" cy="1181686"/>
            </a:xfrm>
            <a:prstGeom prst="roundRect">
              <a:avLst/>
            </a:prstGeom>
            <a:solidFill>
              <a:srgbClr val="6E15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1" name="CuadroTexto 20">
              <a:extLst>
                <a:ext uri="{FF2B5EF4-FFF2-40B4-BE49-F238E27FC236}">
                  <a16:creationId xmlns:a16="http://schemas.microsoft.com/office/drawing/2014/main" id="{B2598140-0862-4F73-B2F7-B8E022AAE3D0}"/>
                </a:ext>
              </a:extLst>
            </p:cNvPr>
            <p:cNvSpPr txBox="1"/>
            <p:nvPr/>
          </p:nvSpPr>
          <p:spPr>
            <a:xfrm>
              <a:off x="7526215" y="2787247"/>
              <a:ext cx="244777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800" dirty="0">
                  <a:solidFill>
                    <a:schemeClr val="bg1"/>
                  </a:solidFill>
                  <a:latin typeface="Montserrat" panose="00000500000000000000" pitchFamily="2" charset="0"/>
                </a:rPr>
                <a:t>Cuento con apoyo de la comunidad</a:t>
              </a:r>
            </a:p>
            <a:p>
              <a:pPr algn="ctr"/>
              <a:endParaRPr lang="es-MX" dirty="0">
                <a:solidFill>
                  <a:schemeClr val="bg1"/>
                </a:solidFill>
                <a:latin typeface="Montserrat" panose="00000500000000000000" pitchFamily="2" charset="0"/>
              </a:endParaRPr>
            </a:p>
          </p:txBody>
        </p:sp>
      </p:grpSp>
      <p:sp>
        <p:nvSpPr>
          <p:cNvPr id="22" name="CuadroTexto 21">
            <a:extLst>
              <a:ext uri="{FF2B5EF4-FFF2-40B4-BE49-F238E27FC236}">
                <a16:creationId xmlns:a16="http://schemas.microsoft.com/office/drawing/2014/main" id="{D8D84021-95DB-4D18-A38E-62E4E216AC54}"/>
              </a:ext>
            </a:extLst>
          </p:cNvPr>
          <p:cNvSpPr txBox="1"/>
          <p:nvPr/>
        </p:nvSpPr>
        <p:spPr>
          <a:xfrm>
            <a:off x="476436" y="3630366"/>
            <a:ext cx="379231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s-MX" sz="2400" b="1" dirty="0">
                <a:solidFill>
                  <a:srgbClr val="A42145"/>
                </a:solidFill>
                <a:latin typeface="Montserrat" panose="00000500000000000000" pitchFamily="2" charset="0"/>
              </a:rPr>
              <a:t>Sobre corresponsabilidad…</a:t>
            </a:r>
          </a:p>
        </p:txBody>
      </p:sp>
      <p:sp>
        <p:nvSpPr>
          <p:cNvPr id="24" name="Rectángulo: esquinas redondeadas 23">
            <a:extLst>
              <a:ext uri="{FF2B5EF4-FFF2-40B4-BE49-F238E27FC236}">
                <a16:creationId xmlns:a16="http://schemas.microsoft.com/office/drawing/2014/main" id="{EAA447E8-E913-422A-8CF7-2A5394CF3078}"/>
              </a:ext>
            </a:extLst>
          </p:cNvPr>
          <p:cNvSpPr/>
          <p:nvPr/>
        </p:nvSpPr>
        <p:spPr>
          <a:xfrm>
            <a:off x="5012463" y="2876603"/>
            <a:ext cx="2447779" cy="1181686"/>
          </a:xfrm>
          <a:prstGeom prst="roundRect">
            <a:avLst/>
          </a:prstGeom>
          <a:solidFill>
            <a:srgbClr val="50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6" name="Rectángulo: esquinas redondeadas 25">
            <a:extLst>
              <a:ext uri="{FF2B5EF4-FFF2-40B4-BE49-F238E27FC236}">
                <a16:creationId xmlns:a16="http://schemas.microsoft.com/office/drawing/2014/main" id="{A7E42DF0-ACE7-40DC-9305-FD2A9CFD9DD9}"/>
              </a:ext>
            </a:extLst>
          </p:cNvPr>
          <p:cNvSpPr/>
          <p:nvPr/>
        </p:nvSpPr>
        <p:spPr>
          <a:xfrm>
            <a:off x="8360858" y="2098117"/>
            <a:ext cx="2447779" cy="1181686"/>
          </a:xfrm>
          <a:prstGeom prst="roundRect">
            <a:avLst/>
          </a:prstGeom>
          <a:solidFill>
            <a:srgbClr val="50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7" name="Rectángulo: esquinas redondeadas 26">
            <a:extLst>
              <a:ext uri="{FF2B5EF4-FFF2-40B4-BE49-F238E27FC236}">
                <a16:creationId xmlns:a16="http://schemas.microsoft.com/office/drawing/2014/main" id="{30D41DF2-0B74-4D95-871A-83F2EC3AF956}"/>
              </a:ext>
            </a:extLst>
          </p:cNvPr>
          <p:cNvSpPr/>
          <p:nvPr/>
        </p:nvSpPr>
        <p:spPr>
          <a:xfrm>
            <a:off x="8401037" y="3750738"/>
            <a:ext cx="2447779" cy="1181686"/>
          </a:xfrm>
          <a:prstGeom prst="roundRect">
            <a:avLst/>
          </a:prstGeom>
          <a:solidFill>
            <a:srgbClr val="50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8" name="Rectángulo: esquinas redondeadas 27">
            <a:extLst>
              <a:ext uri="{FF2B5EF4-FFF2-40B4-BE49-F238E27FC236}">
                <a16:creationId xmlns:a16="http://schemas.microsoft.com/office/drawing/2014/main" id="{1A0FC561-B31F-4B7B-AE9D-95D8FA3ED4A0}"/>
              </a:ext>
            </a:extLst>
          </p:cNvPr>
          <p:cNvSpPr/>
          <p:nvPr/>
        </p:nvSpPr>
        <p:spPr>
          <a:xfrm>
            <a:off x="8423339" y="5303482"/>
            <a:ext cx="2447779" cy="1181686"/>
          </a:xfrm>
          <a:prstGeom prst="roundRect">
            <a:avLst/>
          </a:prstGeom>
          <a:solidFill>
            <a:srgbClr val="50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0" name="Rectángulo: esquinas redondeadas 29">
            <a:extLst>
              <a:ext uri="{FF2B5EF4-FFF2-40B4-BE49-F238E27FC236}">
                <a16:creationId xmlns:a16="http://schemas.microsoft.com/office/drawing/2014/main" id="{C475C9B6-FC3A-475B-B376-B6C810B4D9D3}"/>
              </a:ext>
            </a:extLst>
          </p:cNvPr>
          <p:cNvSpPr/>
          <p:nvPr/>
        </p:nvSpPr>
        <p:spPr>
          <a:xfrm>
            <a:off x="4991078" y="4389335"/>
            <a:ext cx="2447779" cy="1535334"/>
          </a:xfrm>
          <a:prstGeom prst="roundRect">
            <a:avLst/>
          </a:prstGeom>
          <a:solidFill>
            <a:srgbClr val="50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34973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0" animBg="1"/>
      <p:bldP spid="27" grpId="0" animBg="1"/>
      <p:bldP spid="28" grpId="0" animBg="1"/>
      <p:bldP spid="3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13903" y="332657"/>
            <a:ext cx="10972800" cy="881261"/>
          </a:xfrm>
        </p:spPr>
        <p:txBody>
          <a:bodyPr>
            <a:normAutofit/>
          </a:bodyPr>
          <a:lstStyle/>
          <a:p>
            <a:r>
              <a:rPr lang="es-MX" dirty="0"/>
              <a:t>Protección Integral</a:t>
            </a:r>
          </a:p>
        </p:txBody>
      </p:sp>
      <p:graphicFrame>
        <p:nvGraphicFramePr>
          <p:cNvPr id="6" name="7 Diagrama">
            <a:extLst>
              <a:ext uri="{FF2B5EF4-FFF2-40B4-BE49-F238E27FC236}">
                <a16:creationId xmlns:a16="http://schemas.microsoft.com/office/drawing/2014/main" id="{D8954F32-7646-455B-B2D6-DBCA93B186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95183104"/>
              </p:ext>
            </p:extLst>
          </p:nvPr>
        </p:nvGraphicFramePr>
        <p:xfrm>
          <a:off x="-94383" y="773287"/>
          <a:ext cx="7981254" cy="49845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7" name="Grupo 6">
            <a:extLst>
              <a:ext uri="{FF2B5EF4-FFF2-40B4-BE49-F238E27FC236}">
                <a16:creationId xmlns:a16="http://schemas.microsoft.com/office/drawing/2014/main" id="{06AC0262-7537-4080-9E3F-FC08BDABF1B4}"/>
              </a:ext>
            </a:extLst>
          </p:cNvPr>
          <p:cNvGrpSpPr/>
          <p:nvPr/>
        </p:nvGrpSpPr>
        <p:grpSpPr>
          <a:xfrm>
            <a:off x="8159261" y="1800666"/>
            <a:ext cx="3614646" cy="4178362"/>
            <a:chOff x="9694333" y="3568574"/>
            <a:chExt cx="2497667" cy="2828090"/>
          </a:xfrm>
        </p:grpSpPr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8D0931E3-7E32-4FB8-AE5D-20E3818FB57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21333" y="4253539"/>
              <a:ext cx="2143125" cy="2143125"/>
            </a:xfrm>
            <a:prstGeom prst="rect">
              <a:avLst/>
            </a:prstGeom>
          </p:spPr>
        </p:pic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5090DB60-49BB-4700-B247-33B3F0F3ADD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94333" y="3829512"/>
              <a:ext cx="1243300" cy="1696882"/>
            </a:xfrm>
            <a:prstGeom prst="rect">
              <a:avLst/>
            </a:prstGeom>
          </p:spPr>
        </p:pic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776AAF97-A50F-4434-ADFF-A54EA72C8FA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93339" y="3568574"/>
              <a:ext cx="1598661" cy="17880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831773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rcote\Desktop\Pleca final gráficos sipinnja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16"/>
          <a:stretch/>
        </p:blipFill>
        <p:spPr bwMode="auto">
          <a:xfrm>
            <a:off x="6204859" y="4100949"/>
            <a:ext cx="5637215" cy="2757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1 Título"/>
          <p:cNvSpPr txBox="1">
            <a:spLocks/>
          </p:cNvSpPr>
          <p:nvPr/>
        </p:nvSpPr>
        <p:spPr>
          <a:xfrm>
            <a:off x="3296363" y="2757051"/>
            <a:ext cx="10515600" cy="101710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4800" b="1" dirty="0">
                <a:solidFill>
                  <a:schemeClr val="bg1"/>
                </a:solidFill>
                <a:latin typeface="Monserrat"/>
              </a:rPr>
              <a:t>¡Gracias!</a:t>
            </a:r>
          </a:p>
        </p:txBody>
      </p:sp>
    </p:spTree>
    <p:extLst>
      <p:ext uri="{BB962C8B-B14F-4D97-AF65-F5344CB8AC3E}">
        <p14:creationId xmlns:p14="http://schemas.microsoft.com/office/powerpoint/2010/main" val="42524922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13903" y="332657"/>
            <a:ext cx="10972800" cy="881261"/>
          </a:xfrm>
        </p:spPr>
        <p:txBody>
          <a:bodyPr>
            <a:normAutofit/>
          </a:bodyPr>
          <a:lstStyle/>
          <a:p>
            <a:r>
              <a:rPr lang="es-MX" dirty="0"/>
              <a:t>Protección Integral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39B574EC-5BFC-42AC-A3F4-225C3DB0F449}"/>
              </a:ext>
            </a:extLst>
          </p:cNvPr>
          <p:cNvSpPr/>
          <p:nvPr/>
        </p:nvSpPr>
        <p:spPr>
          <a:xfrm>
            <a:off x="638698" y="1692327"/>
            <a:ext cx="485567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altLang="es-MX" sz="2400" dirty="0">
                <a:solidFill>
                  <a:srgbClr val="404040"/>
                </a:solidFill>
                <a:latin typeface="Montserrat" panose="00000500000000000000" pitchFamily="2" charset="0"/>
              </a:rPr>
              <a:t>Al conjunto de </a:t>
            </a:r>
            <a:r>
              <a:rPr lang="es-MX" altLang="es-MX" sz="2400" b="1" dirty="0">
                <a:solidFill>
                  <a:srgbClr val="404040"/>
                </a:solidFill>
                <a:latin typeface="Montserrat" panose="00000500000000000000" pitchFamily="2" charset="0"/>
              </a:rPr>
              <a:t>políticas y acciones especiales destinadas a atender, investigar, sancionar y restituir </a:t>
            </a:r>
            <a:r>
              <a:rPr lang="es-MX" altLang="es-MX" sz="2400" dirty="0">
                <a:solidFill>
                  <a:srgbClr val="404040"/>
                </a:solidFill>
                <a:latin typeface="Montserrat" panose="00000500000000000000" pitchFamily="2" charset="0"/>
              </a:rPr>
              <a:t>los </a:t>
            </a:r>
            <a:r>
              <a:rPr lang="es-MX" altLang="es-MX" sz="2400" b="1" dirty="0">
                <a:solidFill>
                  <a:srgbClr val="404040"/>
                </a:solidFill>
                <a:latin typeface="Montserrat" panose="00000500000000000000" pitchFamily="2" charset="0"/>
              </a:rPr>
              <a:t>derechos</a:t>
            </a:r>
            <a:r>
              <a:rPr lang="es-MX" altLang="es-MX" sz="2400" dirty="0">
                <a:solidFill>
                  <a:srgbClr val="404040"/>
                </a:solidFill>
                <a:latin typeface="Montserrat" panose="00000500000000000000" pitchFamily="2" charset="0"/>
              </a:rPr>
              <a:t> de niñas, niños y adolescentes cuando han sido vulnerados y violentados en sus derechos se le llama…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2B91073D-0DD4-4C5F-B63F-6DAA93C2E0F7}"/>
              </a:ext>
            </a:extLst>
          </p:cNvPr>
          <p:cNvSpPr txBox="1"/>
          <p:nvPr/>
        </p:nvSpPr>
        <p:spPr>
          <a:xfrm>
            <a:off x="3066535" y="5134237"/>
            <a:ext cx="456748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altLang="es-MX" sz="3200" b="1" dirty="0">
                <a:solidFill>
                  <a:srgbClr val="691B31"/>
                </a:solidFill>
                <a:latin typeface="Montserrat" panose="00000500000000000000" pitchFamily="2" charset="0"/>
              </a:rPr>
              <a:t>Protección Especial</a:t>
            </a:r>
            <a:endParaRPr lang="es-MX" sz="3200" b="1" dirty="0">
              <a:solidFill>
                <a:srgbClr val="691B31"/>
              </a:solidFill>
            </a:endParaRPr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95A52F08-5D3A-473C-9032-C10A7279117F}"/>
              </a:ext>
            </a:extLst>
          </p:cNvPr>
          <p:cNvGrpSpPr/>
          <p:nvPr/>
        </p:nvGrpSpPr>
        <p:grpSpPr>
          <a:xfrm>
            <a:off x="7047339" y="1381031"/>
            <a:ext cx="3610421" cy="4401206"/>
            <a:chOff x="991140" y="2088620"/>
            <a:chExt cx="2270125" cy="3587548"/>
          </a:xfrm>
        </p:grpSpPr>
        <p:grpSp>
          <p:nvGrpSpPr>
            <p:cNvPr id="14" name="Grupo 13">
              <a:extLst>
                <a:ext uri="{FF2B5EF4-FFF2-40B4-BE49-F238E27FC236}">
                  <a16:creationId xmlns:a16="http://schemas.microsoft.com/office/drawing/2014/main" id="{8906E3DD-C78C-4ED6-A9DE-A7E98F54B968}"/>
                </a:ext>
              </a:extLst>
            </p:cNvPr>
            <p:cNvGrpSpPr/>
            <p:nvPr/>
          </p:nvGrpSpPr>
          <p:grpSpPr>
            <a:xfrm>
              <a:off x="991140" y="2088620"/>
              <a:ext cx="2270125" cy="2567152"/>
              <a:chOff x="9694333" y="3829512"/>
              <a:chExt cx="2270125" cy="2567152"/>
            </a:xfrm>
          </p:grpSpPr>
          <p:pic>
            <p:nvPicPr>
              <p:cNvPr id="17" name="Imagen 16">
                <a:extLst>
                  <a:ext uri="{FF2B5EF4-FFF2-40B4-BE49-F238E27FC236}">
                    <a16:creationId xmlns:a16="http://schemas.microsoft.com/office/drawing/2014/main" id="{F5F71033-4B16-4E43-B4DA-3A1C5E7535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21333" y="4253539"/>
                <a:ext cx="2143125" cy="2143125"/>
              </a:xfrm>
              <a:prstGeom prst="rect">
                <a:avLst/>
              </a:prstGeom>
            </p:spPr>
          </p:pic>
          <p:pic>
            <p:nvPicPr>
              <p:cNvPr id="18" name="Imagen 17">
                <a:extLst>
                  <a:ext uri="{FF2B5EF4-FFF2-40B4-BE49-F238E27FC236}">
                    <a16:creationId xmlns:a16="http://schemas.microsoft.com/office/drawing/2014/main" id="{72BF79DB-BFCB-4552-B4FF-7A267EF147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94333" y="3829512"/>
                <a:ext cx="1243300" cy="1696882"/>
              </a:xfrm>
              <a:prstGeom prst="rect">
                <a:avLst/>
              </a:prstGeom>
            </p:spPr>
          </p:pic>
        </p:grpSp>
        <p:sp>
          <p:nvSpPr>
            <p:cNvPr id="15" name="Explosión 1 2">
              <a:extLst>
                <a:ext uri="{FF2B5EF4-FFF2-40B4-BE49-F238E27FC236}">
                  <a16:creationId xmlns:a16="http://schemas.microsoft.com/office/drawing/2014/main" id="{98ADB384-7712-40BF-8964-1576E40879A5}"/>
                </a:ext>
              </a:extLst>
            </p:cNvPr>
            <p:cNvSpPr/>
            <p:nvPr/>
          </p:nvSpPr>
          <p:spPr>
            <a:xfrm>
              <a:off x="2015109" y="3785502"/>
              <a:ext cx="564343" cy="337765"/>
            </a:xfrm>
            <a:prstGeom prst="irregularSeal1">
              <a:avLst/>
            </a:prstGeom>
            <a:solidFill>
              <a:schemeClr val="bg1"/>
            </a:solidFill>
            <a:ln>
              <a:solidFill>
                <a:srgbClr val="35407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7E9CAA89-4BE8-4865-B285-1440EF2DC6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269093">
              <a:off x="1816396" y="3856893"/>
              <a:ext cx="1181100" cy="18192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07183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36098" y="287122"/>
            <a:ext cx="10794334" cy="1328036"/>
          </a:xfrm>
        </p:spPr>
        <p:txBody>
          <a:bodyPr>
            <a:normAutofit/>
          </a:bodyPr>
          <a:lstStyle/>
          <a:p>
            <a:r>
              <a:rPr lang="es-ES" dirty="0"/>
              <a:t>¿Dónde estamos en la </a:t>
            </a:r>
            <a:br>
              <a:rPr lang="es-ES" dirty="0"/>
            </a:br>
            <a:r>
              <a:rPr lang="es-ES" dirty="0"/>
              <a:t>protección integral?</a:t>
            </a:r>
            <a:endParaRPr lang="es-MX" dirty="0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621C5538-6A3A-4516-BC43-CD2AA451FF93}"/>
              </a:ext>
            </a:extLst>
          </p:cNvPr>
          <p:cNvSpPr txBox="1"/>
          <p:nvPr/>
        </p:nvSpPr>
        <p:spPr>
          <a:xfrm>
            <a:off x="4027980" y="1811062"/>
            <a:ext cx="7676340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altLang="es-MX" dirty="0">
                <a:solidFill>
                  <a:srgbClr val="404040"/>
                </a:solidFill>
                <a:latin typeface="Montserrat" panose="00000500000000000000" pitchFamily="2" charset="0"/>
              </a:rPr>
              <a:t>Somos </a:t>
            </a:r>
            <a:r>
              <a:rPr lang="es-MX" altLang="es-MX" b="1" dirty="0">
                <a:solidFill>
                  <a:srgbClr val="404040"/>
                </a:solidFill>
                <a:latin typeface="Montserrat" panose="00000500000000000000" pitchFamily="2" charset="0"/>
              </a:rPr>
              <a:t>corresponsables</a:t>
            </a:r>
            <a:r>
              <a:rPr lang="es-MX" altLang="es-MX" dirty="0">
                <a:solidFill>
                  <a:srgbClr val="404040"/>
                </a:solidFill>
                <a:latin typeface="Montserrat" panose="00000500000000000000" pitchFamily="2" charset="0"/>
              </a:rPr>
              <a:t> de garantizar su protección integral, pero solo es posible si conocemos el </a:t>
            </a:r>
            <a:r>
              <a:rPr lang="es-MX" altLang="es-MX" b="1" dirty="0">
                <a:solidFill>
                  <a:srgbClr val="404040"/>
                </a:solidFill>
                <a:latin typeface="Montserrat" panose="00000500000000000000" pitchFamily="2" charset="0"/>
              </a:rPr>
              <a:t>interés superior de las adolescencias, su autonomía y a todas las instancias que intervienen en ello</a:t>
            </a:r>
            <a:r>
              <a:rPr lang="es-MX" altLang="es-MX" dirty="0">
                <a:solidFill>
                  <a:srgbClr val="404040"/>
                </a:solidFill>
                <a:latin typeface="Montserrat" panose="00000500000000000000" pitchFamily="2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altLang="es-MX" dirty="0">
              <a:solidFill>
                <a:srgbClr val="404040"/>
              </a:solidFill>
              <a:latin typeface="Montserrat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solidFill>
                  <a:srgbClr val="404040"/>
                </a:solidFill>
                <a:latin typeface="Montserrat" panose="00000500000000000000" pitchFamily="2" charset="0"/>
              </a:rPr>
              <a:t>Se requiere un </a:t>
            </a:r>
            <a:r>
              <a:rPr lang="es-MX" b="1" dirty="0">
                <a:solidFill>
                  <a:srgbClr val="404040"/>
                </a:solidFill>
                <a:latin typeface="Montserrat" panose="00000500000000000000" pitchFamily="2" charset="0"/>
              </a:rPr>
              <a:t>trabajo participativo y colaborativo </a:t>
            </a:r>
            <a:r>
              <a:rPr lang="es-MX" dirty="0">
                <a:solidFill>
                  <a:srgbClr val="404040"/>
                </a:solidFill>
                <a:latin typeface="Montserrat" panose="00000500000000000000" pitchFamily="2" charset="0"/>
              </a:rPr>
              <a:t>con conocimiento pleno y claro de lo </a:t>
            </a:r>
            <a:r>
              <a:rPr lang="es-MX" b="1" dirty="0">
                <a:solidFill>
                  <a:srgbClr val="404040"/>
                </a:solidFill>
                <a:latin typeface="Montserrat" panose="00000500000000000000" pitchFamily="2" charset="0"/>
              </a:rPr>
              <a:t>que nos toca hacer, </a:t>
            </a:r>
            <a:r>
              <a:rPr lang="es-MX" dirty="0">
                <a:solidFill>
                  <a:srgbClr val="404040"/>
                </a:solidFill>
                <a:latin typeface="Montserrat" panose="00000500000000000000" pitchFamily="2" charset="0"/>
              </a:rPr>
              <a:t>y la capacidad para </a:t>
            </a:r>
            <a:r>
              <a:rPr lang="es-MX" b="1" dirty="0">
                <a:solidFill>
                  <a:srgbClr val="404040"/>
                </a:solidFill>
                <a:latin typeface="Montserrat" panose="00000500000000000000" pitchFamily="2" charset="0"/>
              </a:rPr>
              <a:t>informarlo</a:t>
            </a:r>
            <a:r>
              <a:rPr lang="es-MX" dirty="0">
                <a:solidFill>
                  <a:srgbClr val="404040"/>
                </a:solidFill>
                <a:latin typeface="Montserrat" panose="00000500000000000000" pitchFamily="2" charset="0"/>
              </a:rPr>
              <a:t> a las y los adolescentes.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dirty="0">
              <a:solidFill>
                <a:srgbClr val="404040"/>
              </a:solidFill>
              <a:latin typeface="Montserrat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solidFill>
                  <a:srgbClr val="404040"/>
                </a:solidFill>
                <a:latin typeface="Montserrat" panose="00000500000000000000" pitchFamily="2" charset="0"/>
              </a:rPr>
              <a:t>Siguiendo el </a:t>
            </a:r>
            <a:r>
              <a:rPr lang="es-MX" b="1" dirty="0">
                <a:solidFill>
                  <a:srgbClr val="404040"/>
                </a:solidFill>
                <a:latin typeface="Montserrat" panose="00000500000000000000" pitchFamily="2" charset="0"/>
              </a:rPr>
              <a:t>modelo ecológico</a:t>
            </a:r>
            <a:r>
              <a:rPr lang="es-MX" dirty="0">
                <a:solidFill>
                  <a:srgbClr val="404040"/>
                </a:solidFill>
                <a:latin typeface="Montserrat" panose="00000500000000000000" pitchFamily="2" charset="0"/>
              </a:rPr>
              <a:t>, necesitamos contar con </a:t>
            </a:r>
            <a:r>
              <a:rPr lang="es-MX" b="1" dirty="0">
                <a:solidFill>
                  <a:srgbClr val="404040"/>
                </a:solidFill>
                <a:latin typeface="Montserrat" panose="00000500000000000000" pitchFamily="2" charset="0"/>
              </a:rPr>
              <a:t>redes y niveles claros de corresponsabilidad</a:t>
            </a:r>
            <a:r>
              <a:rPr lang="es-MX" dirty="0">
                <a:solidFill>
                  <a:srgbClr val="404040"/>
                </a:solidFill>
                <a:latin typeface="Montserrat" panose="00000500000000000000" pitchFamily="2" charset="0"/>
              </a:rPr>
              <a:t>, roles definidos, directorios, protocolos, etc.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dirty="0">
              <a:solidFill>
                <a:srgbClr val="404040"/>
              </a:solidFill>
              <a:latin typeface="Montserrat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solidFill>
                  <a:srgbClr val="404040"/>
                </a:solidFill>
                <a:latin typeface="Montserrat" panose="00000500000000000000" pitchFamily="2" charset="0"/>
              </a:rPr>
              <a:t>Es necesario contar con </a:t>
            </a:r>
            <a:r>
              <a:rPr lang="es-MX" b="1" dirty="0">
                <a:solidFill>
                  <a:srgbClr val="404040"/>
                </a:solidFill>
                <a:latin typeface="Montserrat" panose="00000500000000000000" pitchFamily="2" charset="0"/>
              </a:rPr>
              <a:t>apoyo de la comunidad</a:t>
            </a:r>
            <a:r>
              <a:rPr lang="es-MX" dirty="0">
                <a:solidFill>
                  <a:srgbClr val="404040"/>
                </a:solidFill>
                <a:latin typeface="Montserrat" panose="00000500000000000000" pitchFamily="2" charset="0"/>
              </a:rPr>
              <a:t>, incluyendo a las </a:t>
            </a:r>
            <a:r>
              <a:rPr lang="es-MX" b="1" dirty="0">
                <a:solidFill>
                  <a:srgbClr val="404040"/>
                </a:solidFill>
                <a:latin typeface="Montserrat" panose="00000500000000000000" pitchFamily="2" charset="0"/>
              </a:rPr>
              <a:t>familias</a:t>
            </a:r>
            <a:r>
              <a:rPr lang="es-MX" dirty="0">
                <a:solidFill>
                  <a:srgbClr val="404040"/>
                </a:solidFill>
                <a:latin typeface="Montserrat" panose="00000500000000000000" pitchFamily="2" charset="0"/>
              </a:rPr>
              <a:t> y, recibir el apoyo de </a:t>
            </a:r>
            <a:r>
              <a:rPr lang="es-MX" b="1" dirty="0">
                <a:solidFill>
                  <a:srgbClr val="404040"/>
                </a:solidFill>
                <a:latin typeface="Montserrat" panose="00000500000000000000" pitchFamily="2" charset="0"/>
              </a:rPr>
              <a:t>autoridades</a:t>
            </a:r>
            <a:r>
              <a:rPr lang="es-MX" dirty="0">
                <a:solidFill>
                  <a:srgbClr val="404040"/>
                </a:solidFill>
                <a:latin typeface="Montserrat" panose="00000500000000000000" pitchFamily="2" charset="0"/>
              </a:rPr>
              <a:t> para cubrir las propias necesidades docentes de acuerdo con las necesidades reales de los centros educativos (Unicef, 2020).</a:t>
            </a:r>
            <a:endParaRPr lang="es-MX" dirty="0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B5D8C5A9-766A-4D7C-B8EC-E75B3D395E43}"/>
              </a:ext>
            </a:extLst>
          </p:cNvPr>
          <p:cNvSpPr txBox="1"/>
          <p:nvPr/>
        </p:nvSpPr>
        <p:spPr>
          <a:xfrm>
            <a:off x="356313" y="671737"/>
            <a:ext cx="3568916" cy="5633502"/>
          </a:xfrm>
          <a:prstGeom prst="roundRect">
            <a:avLst/>
          </a:prstGeom>
          <a:solidFill>
            <a:srgbClr val="F6CCBD"/>
          </a:solidFill>
        </p:spPr>
        <p:txBody>
          <a:bodyPr wrap="square">
            <a:spAutoFit/>
          </a:bodyPr>
          <a:lstStyle/>
          <a:p>
            <a:pPr algn="ctr"/>
            <a:r>
              <a:rPr lang="es-MX" altLang="es-MX" sz="2000" dirty="0">
                <a:solidFill>
                  <a:srgbClr val="404040"/>
                </a:solidFill>
                <a:latin typeface="Montserrat" panose="00000500000000000000" pitchFamily="2" charset="0"/>
              </a:rPr>
              <a:t>La </a:t>
            </a:r>
            <a:r>
              <a:rPr lang="es-MX" altLang="es-MX" sz="2000" b="1" dirty="0">
                <a:solidFill>
                  <a:srgbClr val="404040"/>
                </a:solidFill>
                <a:latin typeface="Montserrat" panose="00000500000000000000" pitchFamily="2" charset="0"/>
              </a:rPr>
              <a:t>corresponsabilidad o responsabilidad compartida</a:t>
            </a:r>
            <a:r>
              <a:rPr lang="es-MX" altLang="es-MX" sz="2000" dirty="0">
                <a:solidFill>
                  <a:srgbClr val="404040"/>
                </a:solidFill>
                <a:latin typeface="Montserrat" panose="00000500000000000000" pitchFamily="2" charset="0"/>
              </a:rPr>
              <a:t>, implica mirar a las otras personas </a:t>
            </a:r>
            <a:r>
              <a:rPr lang="es-MX" altLang="es-MX" sz="2000" b="1" dirty="0">
                <a:solidFill>
                  <a:srgbClr val="404040"/>
                </a:solidFill>
                <a:latin typeface="Montserrat" panose="00000500000000000000" pitchFamily="2" charset="0"/>
              </a:rPr>
              <a:t>desde sus propios roles</a:t>
            </a:r>
            <a:r>
              <a:rPr lang="es-MX" altLang="es-MX" sz="2000" dirty="0">
                <a:solidFill>
                  <a:srgbClr val="404040"/>
                </a:solidFill>
                <a:latin typeface="Montserrat" panose="00000500000000000000" pitchFamily="2" charset="0"/>
              </a:rPr>
              <a:t>, para después </a:t>
            </a:r>
            <a:r>
              <a:rPr lang="es-MX" altLang="es-MX" sz="2000" b="1" dirty="0">
                <a:solidFill>
                  <a:srgbClr val="404040"/>
                </a:solidFill>
                <a:latin typeface="Montserrat" panose="00000500000000000000" pitchFamily="2" charset="0"/>
              </a:rPr>
              <a:t>actuar articuladamente</a:t>
            </a:r>
            <a:r>
              <a:rPr lang="es-MX" altLang="es-MX" sz="2000" dirty="0">
                <a:solidFill>
                  <a:srgbClr val="404040"/>
                </a:solidFill>
                <a:latin typeface="Montserrat" panose="00000500000000000000" pitchFamily="2" charset="0"/>
              </a:rPr>
              <a:t> en la garantía o restitución de los derechos humanos. </a:t>
            </a:r>
            <a:r>
              <a:rPr lang="es-MX" altLang="es-MX" sz="2000" b="1" dirty="0">
                <a:solidFill>
                  <a:srgbClr val="404040"/>
                </a:solidFill>
                <a:latin typeface="Montserrat" panose="00000500000000000000" pitchFamily="2" charset="0"/>
              </a:rPr>
              <a:t>El Estado, la sociedad y la familia comparten la responsabilidad en la protección, promoción y atención de estos derechos</a:t>
            </a:r>
            <a:r>
              <a:rPr lang="es-MX" altLang="es-MX" sz="2000" dirty="0">
                <a:solidFill>
                  <a:srgbClr val="404040"/>
                </a:solidFill>
                <a:latin typeface="Montserrat" panose="00000500000000000000" pitchFamily="2" charset="0"/>
              </a:rPr>
              <a:t>.</a:t>
            </a:r>
            <a:endParaRPr lang="es-MX" sz="2000" dirty="0">
              <a:solidFill>
                <a:srgbClr val="404040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72891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>
            <a:spLocks noGrp="1"/>
          </p:cNvSpPr>
          <p:nvPr>
            <p:ph type="body" sz="quarter" idx="13"/>
          </p:nvPr>
        </p:nvSpPr>
        <p:spPr>
          <a:xfrm>
            <a:off x="1498410" y="2375763"/>
            <a:ext cx="10126721" cy="561931"/>
          </a:xfrm>
        </p:spPr>
        <p:txBody>
          <a:bodyPr>
            <a:noAutofit/>
          </a:bodyPr>
          <a:lstStyle/>
          <a:p>
            <a:r>
              <a:rPr lang="es-MX" sz="4800" dirty="0"/>
              <a:t>Panorama general en México de las adolescencias</a:t>
            </a:r>
          </a:p>
        </p:txBody>
      </p:sp>
    </p:spTree>
    <p:extLst>
      <p:ext uri="{BB962C8B-B14F-4D97-AF65-F5344CB8AC3E}">
        <p14:creationId xmlns:p14="http://schemas.microsoft.com/office/powerpoint/2010/main" val="35123873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1934728" y="5661248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dirty="0">
                <a:solidFill>
                  <a:prstClr val="black"/>
                </a:solidFill>
              </a:rPr>
              <a:t>. </a:t>
            </a: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04530" y="5689516"/>
            <a:ext cx="10663889" cy="682128"/>
          </a:xfrm>
        </p:spPr>
        <p:txBody>
          <a:bodyPr>
            <a:noAutofit/>
          </a:bodyPr>
          <a:lstStyle/>
          <a:p>
            <a:br>
              <a:rPr lang="es-MX" sz="2000" dirty="0"/>
            </a:br>
            <a:r>
              <a:rPr lang="es-MX" sz="1800" dirty="0"/>
              <a:t>Fuente. </a:t>
            </a:r>
            <a:r>
              <a:rPr lang="es-ES" sz="1800" dirty="0"/>
              <a:t>INEGI Censo de Población y Vivienda 2020</a:t>
            </a:r>
            <a:endParaRPr lang="es-MX" sz="2400" dirty="0"/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B67A0CB1-C1F1-43E3-9564-1E2DA9DBDE9A}"/>
              </a:ext>
            </a:extLst>
          </p:cNvPr>
          <p:cNvGrpSpPr/>
          <p:nvPr/>
        </p:nvGrpSpPr>
        <p:grpSpPr>
          <a:xfrm>
            <a:off x="868315" y="932450"/>
            <a:ext cx="10176661" cy="2963575"/>
            <a:chOff x="986414" y="341052"/>
            <a:chExt cx="10176661" cy="2963575"/>
          </a:xfrm>
        </p:grpSpPr>
        <p:sp>
          <p:nvSpPr>
            <p:cNvPr id="5" name="4 Rectángulo redondeado"/>
            <p:cNvSpPr/>
            <p:nvPr/>
          </p:nvSpPr>
          <p:spPr>
            <a:xfrm>
              <a:off x="986414" y="341052"/>
              <a:ext cx="3687980" cy="108012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A42145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2800" dirty="0">
                  <a:solidFill>
                    <a:schemeClr val="tx1"/>
                  </a:solidFill>
                  <a:latin typeface="Montserrat" panose="00000500000000000000" pitchFamily="2" charset="0"/>
                </a:rPr>
                <a:t>49.3% mujeres</a:t>
              </a:r>
            </a:p>
          </p:txBody>
        </p:sp>
        <p:sp>
          <p:nvSpPr>
            <p:cNvPr id="6" name="5 Rectángulo redondeado"/>
            <p:cNvSpPr/>
            <p:nvPr/>
          </p:nvSpPr>
          <p:spPr>
            <a:xfrm>
              <a:off x="8030727" y="341052"/>
              <a:ext cx="3132348" cy="108012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A42145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2800" dirty="0">
                  <a:solidFill>
                    <a:schemeClr val="tx1"/>
                  </a:solidFill>
                  <a:latin typeface="Montserrat" panose="00000500000000000000" pitchFamily="2" charset="0"/>
                </a:rPr>
                <a:t>50.7% hombres</a:t>
              </a:r>
            </a:p>
          </p:txBody>
        </p:sp>
        <p:sp>
          <p:nvSpPr>
            <p:cNvPr id="8" name="7 Rectángulo redondeado"/>
            <p:cNvSpPr/>
            <p:nvPr/>
          </p:nvSpPr>
          <p:spPr>
            <a:xfrm>
              <a:off x="1274952" y="2224507"/>
              <a:ext cx="3420380" cy="108012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A42145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>
                  <a:solidFill>
                    <a:schemeClr val="tx1"/>
                  </a:solidFill>
                  <a:latin typeface="Montserrat" panose="00000500000000000000" pitchFamily="2" charset="0"/>
                </a:rPr>
                <a:t>Representan el </a:t>
              </a:r>
              <a:r>
                <a:rPr lang="es-ES" b="1" dirty="0">
                  <a:solidFill>
                    <a:schemeClr val="tx1"/>
                  </a:solidFill>
                  <a:latin typeface="Montserrat" panose="00000500000000000000" pitchFamily="2" charset="0"/>
                </a:rPr>
                <a:t>10.3%</a:t>
              </a:r>
              <a:r>
                <a:rPr lang="es-ES" dirty="0">
                  <a:solidFill>
                    <a:schemeClr val="tx1"/>
                  </a:solidFill>
                  <a:latin typeface="Montserrat" panose="00000500000000000000" pitchFamily="2" charset="0"/>
                </a:rPr>
                <a:t> del total de la población en el país</a:t>
              </a:r>
              <a:endParaRPr lang="es-MX" dirty="0">
                <a:solidFill>
                  <a:schemeClr val="tx1"/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10" name="9 Rectángulo redondeado"/>
            <p:cNvSpPr/>
            <p:nvPr/>
          </p:nvSpPr>
          <p:spPr>
            <a:xfrm>
              <a:off x="7596167" y="2224507"/>
              <a:ext cx="3360373" cy="108012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A42145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dirty="0">
                  <a:solidFill>
                    <a:schemeClr val="tx1"/>
                  </a:solidFill>
                  <a:latin typeface="Montserrat" panose="00000500000000000000" pitchFamily="2" charset="0"/>
                </a:rPr>
                <a:t>Solo el </a:t>
              </a:r>
              <a:r>
                <a:rPr lang="es-MX" b="1" dirty="0">
                  <a:solidFill>
                    <a:schemeClr val="tx1"/>
                  </a:solidFill>
                  <a:latin typeface="Montserrat" panose="00000500000000000000" pitchFamily="2" charset="0"/>
                </a:rPr>
                <a:t>45.3%</a:t>
              </a:r>
              <a:r>
                <a:rPr lang="es-MX" dirty="0">
                  <a:solidFill>
                    <a:schemeClr val="tx1"/>
                  </a:solidFill>
                  <a:latin typeface="Montserrat" panose="00000500000000000000" pitchFamily="2" charset="0"/>
                </a:rPr>
                <a:t> de 15 a 24 años asiste a la escuela, en su mayoría hombres.</a:t>
              </a:r>
              <a:endParaRPr lang="es-MX" dirty="0">
                <a:solidFill>
                  <a:srgbClr val="FFFF00"/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4" name="3 Elipse"/>
            <p:cNvSpPr/>
            <p:nvPr/>
          </p:nvSpPr>
          <p:spPr>
            <a:xfrm>
              <a:off x="4133781" y="341052"/>
              <a:ext cx="4128459" cy="2556284"/>
            </a:xfrm>
            <a:prstGeom prst="ellipse">
              <a:avLst/>
            </a:prstGeom>
            <a:solidFill>
              <a:srgbClr val="A42145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2800" b="1" dirty="0">
                  <a:solidFill>
                    <a:schemeClr val="bg1"/>
                  </a:solidFill>
                  <a:latin typeface="Montserrat" panose="00000500000000000000" pitchFamily="2" charset="0"/>
                </a:rPr>
                <a:t>13’035,475 millones de adolescentes </a:t>
              </a:r>
            </a:p>
          </p:txBody>
        </p:sp>
      </p:grpSp>
      <p:sp>
        <p:nvSpPr>
          <p:cNvPr id="16" name="1 Título">
            <a:extLst>
              <a:ext uri="{FF2B5EF4-FFF2-40B4-BE49-F238E27FC236}">
                <a16:creationId xmlns:a16="http://schemas.microsoft.com/office/drawing/2014/main" id="{D796B6FD-8A3D-45B6-973E-11FF36350D12}"/>
              </a:ext>
            </a:extLst>
          </p:cNvPr>
          <p:cNvSpPr txBox="1">
            <a:spLocks/>
          </p:cNvSpPr>
          <p:nvPr/>
        </p:nvSpPr>
        <p:spPr>
          <a:xfrm>
            <a:off x="624701" y="4566994"/>
            <a:ext cx="10663889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rgbClr val="A42145"/>
                </a:solidFill>
                <a:latin typeface="Montserrat SemiBold" panose="00000700000000000000" pitchFamily="2" charset="0"/>
                <a:ea typeface="+mj-ea"/>
                <a:cs typeface="+mj-cs"/>
              </a:defRPr>
            </a:lvl1pPr>
          </a:lstStyle>
          <a:p>
            <a:pPr algn="l"/>
            <a:r>
              <a:rPr lang="es-MX" sz="2400" dirty="0">
                <a:latin typeface="Montserrat" panose="00000500000000000000" pitchFamily="2" charset="0"/>
              </a:rPr>
              <a:t>En </a:t>
            </a:r>
            <a:r>
              <a:rPr lang="es-MX" sz="2400" b="1" dirty="0">
                <a:latin typeface="Montserrat" panose="00000500000000000000" pitchFamily="2" charset="0"/>
              </a:rPr>
              <a:t>CDMX</a:t>
            </a:r>
            <a:r>
              <a:rPr lang="es-MX" sz="2400" dirty="0">
                <a:latin typeface="Montserrat" panose="00000500000000000000" pitchFamily="2" charset="0"/>
              </a:rPr>
              <a:t> habitan alrededor de </a:t>
            </a:r>
            <a:r>
              <a:rPr lang="es-MX" sz="2400" b="1" dirty="0">
                <a:latin typeface="Montserrat" panose="00000500000000000000" pitchFamily="2" charset="0"/>
              </a:rPr>
              <a:t>654 mil personas entre los 15 y los 19 años de edad</a:t>
            </a:r>
            <a:r>
              <a:rPr lang="es-MX" sz="2400" dirty="0">
                <a:latin typeface="Montserrat" panose="00000500000000000000" pitchFamily="2" charset="0"/>
              </a:rPr>
              <a:t>.</a:t>
            </a:r>
            <a:endParaRPr lang="es-MX" sz="2400" dirty="0">
              <a:solidFill>
                <a:schemeClr val="bg2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82287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C1E8B9E-A667-4D80-876F-1AD99F642F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92"/>
            <a:ext cx="4718538" cy="4330279"/>
          </a:xfrm>
        </p:spPr>
        <p:txBody>
          <a:bodyPr>
            <a:normAutofit/>
          </a:bodyPr>
          <a:lstStyle/>
          <a:p>
            <a:pPr algn="l"/>
            <a:r>
              <a:rPr lang="es-ES" dirty="0">
                <a:solidFill>
                  <a:srgbClr val="404040"/>
                </a:solidFill>
                <a:latin typeface="Montserrat" panose="00000500000000000000" pitchFamily="2" charset="0"/>
              </a:rPr>
              <a:t>La información oficial de la Secretaría de Salud (</a:t>
            </a:r>
            <a:r>
              <a:rPr lang="es-ES" dirty="0" err="1">
                <a:solidFill>
                  <a:srgbClr val="404040"/>
                </a:solidFill>
                <a:latin typeface="Montserrat" panose="00000500000000000000" pitchFamily="2" charset="0"/>
              </a:rPr>
              <a:t>Ssa</a:t>
            </a:r>
            <a:r>
              <a:rPr lang="es-ES" dirty="0">
                <a:solidFill>
                  <a:srgbClr val="404040"/>
                </a:solidFill>
                <a:latin typeface="Montserrat" panose="00000500000000000000" pitchFamily="2" charset="0"/>
              </a:rPr>
              <a:t>) indica que en los meses recientes, </a:t>
            </a:r>
            <a:r>
              <a:rPr lang="es-ES" b="1" dirty="0">
                <a:solidFill>
                  <a:srgbClr val="404040"/>
                </a:solidFill>
                <a:latin typeface="Montserrat" panose="00000500000000000000" pitchFamily="2" charset="0"/>
              </a:rPr>
              <a:t>el mayor incremento de contagios </a:t>
            </a:r>
            <a:r>
              <a:rPr lang="es-ES" dirty="0">
                <a:solidFill>
                  <a:srgbClr val="404040"/>
                </a:solidFill>
                <a:latin typeface="Montserrat" panose="00000500000000000000" pitchFamily="2" charset="0"/>
              </a:rPr>
              <a:t>se ha dado en adolescentes de </a:t>
            </a:r>
            <a:r>
              <a:rPr lang="es-ES" b="1" dirty="0">
                <a:solidFill>
                  <a:srgbClr val="404040"/>
                </a:solidFill>
                <a:latin typeface="Montserrat" panose="00000500000000000000" pitchFamily="2" charset="0"/>
              </a:rPr>
              <a:t>15 a 19 años</a:t>
            </a:r>
            <a:r>
              <a:rPr lang="es-ES" dirty="0">
                <a:solidFill>
                  <a:srgbClr val="404040"/>
                </a:solidFill>
                <a:latin typeface="Montserrat" panose="00000500000000000000" pitchFamily="2" charset="0"/>
              </a:rPr>
              <a:t>, entre quienes aumentó </a:t>
            </a:r>
            <a:r>
              <a:rPr lang="es-ES" b="1" dirty="0">
                <a:solidFill>
                  <a:srgbClr val="404040"/>
                </a:solidFill>
                <a:latin typeface="Montserrat" panose="00000500000000000000" pitchFamily="2" charset="0"/>
              </a:rPr>
              <a:t>64 % </a:t>
            </a:r>
            <a:r>
              <a:rPr lang="es-ES" dirty="0">
                <a:solidFill>
                  <a:srgbClr val="404040"/>
                </a:solidFill>
                <a:latin typeface="Montserrat" panose="00000500000000000000" pitchFamily="2" charset="0"/>
              </a:rPr>
              <a:t>el Covid-19, al pasar de 1.6 a 2.6 por ciento respecto de la totalidad de personas afectadas en el país.</a:t>
            </a:r>
            <a:endParaRPr lang="es-MX" dirty="0">
              <a:solidFill>
                <a:srgbClr val="404040"/>
              </a:solidFill>
              <a:latin typeface="Montserrat" panose="00000500000000000000" pitchFamily="2" charset="0"/>
            </a:endParaRPr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E8092FD5-1E64-4453-A719-EA6152B8D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Contexto de pandemia</a:t>
            </a: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007EC5BB-EE72-4E0E-A1AC-29AB61215290}"/>
              </a:ext>
            </a:extLst>
          </p:cNvPr>
          <p:cNvGrpSpPr/>
          <p:nvPr/>
        </p:nvGrpSpPr>
        <p:grpSpPr>
          <a:xfrm>
            <a:off x="5909896" y="1690692"/>
            <a:ext cx="5315829" cy="4519079"/>
            <a:chOff x="6096000" y="1510044"/>
            <a:chExt cx="5059680" cy="4279927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0FB1DA6F-3BCE-440B-94DE-19779A03E87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4757"/>
            <a:stretch/>
          </p:blipFill>
          <p:spPr bwMode="auto">
            <a:xfrm>
              <a:off x="6096000" y="1510044"/>
              <a:ext cx="5059680" cy="33011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7CC521A3-D986-4CBE-A580-8C6BFED6941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528" b="-1"/>
            <a:stretch/>
          </p:blipFill>
          <p:spPr bwMode="auto">
            <a:xfrm>
              <a:off x="6096000" y="4905940"/>
              <a:ext cx="5059680" cy="8840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516808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C1E8B9E-A667-4D80-876F-1AD99F642F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2231"/>
            <a:ext cx="10261209" cy="5120640"/>
          </a:xfrm>
        </p:spPr>
        <p:txBody>
          <a:bodyPr>
            <a:normAutofit lnSpcReduction="10000"/>
          </a:bodyPr>
          <a:lstStyle/>
          <a:p>
            <a:pPr algn="l"/>
            <a:r>
              <a:rPr lang="es-ES" dirty="0">
                <a:latin typeface="Montserrat" panose="00000500000000000000" pitchFamily="2" charset="0"/>
              </a:rPr>
              <a:t>De acuerdo con la Encuesta Nacional de Salud y Nutrición (</a:t>
            </a:r>
            <a:r>
              <a:rPr lang="es-ES" dirty="0" err="1">
                <a:latin typeface="Montserrat" panose="00000500000000000000" pitchFamily="2" charset="0"/>
              </a:rPr>
              <a:t>Ensanut</a:t>
            </a:r>
            <a:r>
              <a:rPr lang="es-ES" dirty="0">
                <a:latin typeface="Montserrat" panose="00000500000000000000" pitchFamily="2" charset="0"/>
              </a:rPr>
              <a:t>) 2018-2019, el </a:t>
            </a:r>
            <a:r>
              <a:rPr lang="es-ES" b="1" dirty="0">
                <a:latin typeface="Montserrat" panose="00000500000000000000" pitchFamily="2" charset="0"/>
              </a:rPr>
              <a:t>intento de suicidio entre las y los adolescentes registró un incremento de 33% </a:t>
            </a:r>
            <a:r>
              <a:rPr lang="es-ES" dirty="0">
                <a:latin typeface="Montserrat" panose="00000500000000000000" pitchFamily="2" charset="0"/>
              </a:rPr>
              <a:t>en seis años, de 2012 a 2018. </a:t>
            </a:r>
            <a:r>
              <a:rPr lang="es-ES" b="1" dirty="0">
                <a:latin typeface="Montserrat" panose="00000500000000000000" pitchFamily="2" charset="0"/>
              </a:rPr>
              <a:t>Casi 4% </a:t>
            </a:r>
            <a:r>
              <a:rPr lang="es-ES" dirty="0">
                <a:latin typeface="Montserrat" panose="00000500000000000000" pitchFamily="2" charset="0"/>
              </a:rPr>
              <a:t>de personas de entre 10 y 19 años han intentado quitarse la vida.</a:t>
            </a:r>
          </a:p>
          <a:p>
            <a:pPr algn="l"/>
            <a:endParaRPr lang="es-ES" dirty="0">
              <a:latin typeface="Montserrat" panose="00000500000000000000" pitchFamily="2" charset="0"/>
            </a:endParaRPr>
          </a:p>
          <a:p>
            <a:pPr algn="l"/>
            <a:r>
              <a:rPr lang="es-ES" dirty="0">
                <a:latin typeface="Montserrat" panose="00000500000000000000" pitchFamily="2" charset="0"/>
              </a:rPr>
              <a:t>El </a:t>
            </a:r>
            <a:r>
              <a:rPr lang="es-ES" b="1" dirty="0">
                <a:latin typeface="Montserrat" panose="00000500000000000000" pitchFamily="2" charset="0"/>
              </a:rPr>
              <a:t>29 % de las y los adolescentes </a:t>
            </a:r>
            <a:r>
              <a:rPr lang="es-ES" dirty="0">
                <a:latin typeface="Montserrat" panose="00000500000000000000" pitchFamily="2" charset="0"/>
              </a:rPr>
              <a:t>en esta situación había vivido algún evento de </a:t>
            </a:r>
            <a:r>
              <a:rPr lang="es-ES" b="1" dirty="0">
                <a:latin typeface="Montserrat" panose="00000500000000000000" pitchFamily="2" charset="0"/>
              </a:rPr>
              <a:t>violencia en los 12 meses previos</a:t>
            </a:r>
            <a:r>
              <a:rPr lang="es-ES" dirty="0">
                <a:latin typeface="Montserrat" panose="00000500000000000000" pitchFamily="2" charset="0"/>
              </a:rPr>
              <a:t>. (</a:t>
            </a:r>
            <a:r>
              <a:rPr lang="es-ES" dirty="0" err="1">
                <a:latin typeface="Montserrat" panose="00000500000000000000" pitchFamily="2" charset="0"/>
              </a:rPr>
              <a:t>Ensanut</a:t>
            </a:r>
            <a:r>
              <a:rPr lang="es-ES" dirty="0">
                <a:latin typeface="Montserrat" panose="00000500000000000000" pitchFamily="2" charset="0"/>
              </a:rPr>
              <a:t>, 2018). </a:t>
            </a:r>
          </a:p>
          <a:p>
            <a:pPr algn="l"/>
            <a:endParaRPr lang="es-MX" dirty="0">
              <a:latin typeface="Montserrat" panose="00000500000000000000" pitchFamily="2" charset="0"/>
            </a:endParaRPr>
          </a:p>
          <a:p>
            <a:pPr algn="l"/>
            <a:r>
              <a:rPr lang="es-ES" dirty="0">
                <a:latin typeface="Montserrat" panose="00000500000000000000" pitchFamily="2" charset="0"/>
              </a:rPr>
              <a:t>Entre </a:t>
            </a:r>
            <a:r>
              <a:rPr lang="es-ES" b="1" dirty="0">
                <a:latin typeface="Montserrat" panose="00000500000000000000" pitchFamily="2" charset="0"/>
              </a:rPr>
              <a:t>julio de 2019 y febrero de 2020</a:t>
            </a:r>
            <a:r>
              <a:rPr lang="es-ES" dirty="0">
                <a:latin typeface="Montserrat" panose="00000500000000000000" pitchFamily="2" charset="0"/>
              </a:rPr>
              <a:t>, </a:t>
            </a:r>
            <a:r>
              <a:rPr lang="es-ES" b="1" dirty="0">
                <a:latin typeface="Montserrat" panose="00000500000000000000" pitchFamily="2" charset="0"/>
              </a:rPr>
              <a:t>895 mil 464 adolescentes </a:t>
            </a:r>
            <a:r>
              <a:rPr lang="es-ES" dirty="0">
                <a:latin typeface="Montserrat" panose="00000500000000000000" pitchFamily="2" charset="0"/>
              </a:rPr>
              <a:t>reportaron haberse hecho daño, con el fin de quitarse la vida. El problema es más elevado en quienes viven en zonas urbanas (11.3%) en comparación con las áreas rurales (9.3%).</a:t>
            </a:r>
          </a:p>
          <a:p>
            <a:pPr algn="l"/>
            <a:endParaRPr lang="es-ES" dirty="0">
              <a:latin typeface="Montserrat" panose="00000500000000000000" pitchFamily="2" charset="0"/>
            </a:endParaRPr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E8092FD5-1E64-4453-A719-EA6152B8D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844693"/>
          </a:xfrm>
        </p:spPr>
        <p:txBody>
          <a:bodyPr/>
          <a:lstStyle/>
          <a:p>
            <a:r>
              <a:rPr lang="es-MX" dirty="0"/>
              <a:t>Suicidio en adolescentes</a:t>
            </a:r>
          </a:p>
        </p:txBody>
      </p:sp>
    </p:spTree>
    <p:extLst>
      <p:ext uri="{BB962C8B-B14F-4D97-AF65-F5344CB8AC3E}">
        <p14:creationId xmlns:p14="http://schemas.microsoft.com/office/powerpoint/2010/main" val="20125937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C1E8B9E-A667-4D80-876F-1AD99F642F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92"/>
            <a:ext cx="10515600" cy="4486271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s-ES" dirty="0">
                <a:latin typeface="Montserrat" panose="00000500000000000000" pitchFamily="2" charset="0"/>
              </a:rPr>
              <a:t>Entre 2017 y 2019, las </a:t>
            </a:r>
            <a:r>
              <a:rPr lang="es-ES" b="1" dirty="0">
                <a:latin typeface="Montserrat" panose="00000500000000000000" pitchFamily="2" charset="0"/>
              </a:rPr>
              <a:t>victimas adolescentes </a:t>
            </a:r>
            <a:r>
              <a:rPr lang="es-ES" dirty="0">
                <a:latin typeface="Montserrat" panose="00000500000000000000" pitchFamily="2" charset="0"/>
              </a:rPr>
              <a:t>(entre 12 a 17 años de edad) de ciberacoso </a:t>
            </a:r>
            <a:r>
              <a:rPr lang="es-ES" b="1" dirty="0">
                <a:latin typeface="Montserrat" panose="00000500000000000000" pitchFamily="2" charset="0"/>
              </a:rPr>
              <a:t>incrementaron un 32% a nivel nacional</a:t>
            </a:r>
            <a:r>
              <a:rPr lang="es-ES" dirty="0">
                <a:latin typeface="Montserrat" panose="00000500000000000000" pitchFamily="2" charset="0"/>
              </a:rPr>
              <a:t>.</a:t>
            </a:r>
          </a:p>
          <a:p>
            <a:pPr algn="l"/>
            <a:br>
              <a:rPr lang="es-ES" dirty="0">
                <a:latin typeface="Montserrat" panose="00000500000000000000" pitchFamily="2" charset="0"/>
              </a:rPr>
            </a:br>
            <a:r>
              <a:rPr lang="es-ES" dirty="0">
                <a:latin typeface="Montserrat" panose="00000500000000000000" pitchFamily="2" charset="0"/>
              </a:rPr>
              <a:t>Solo en </a:t>
            </a:r>
            <a:r>
              <a:rPr lang="es-ES" b="1" dirty="0">
                <a:latin typeface="Montserrat" panose="00000500000000000000" pitchFamily="2" charset="0"/>
              </a:rPr>
              <a:t>2019</a:t>
            </a:r>
            <a:r>
              <a:rPr lang="es-ES" dirty="0">
                <a:latin typeface="Montserrat" panose="00000500000000000000" pitchFamily="2" charset="0"/>
              </a:rPr>
              <a:t>, el </a:t>
            </a:r>
            <a:r>
              <a:rPr lang="es-ES" b="1" dirty="0">
                <a:latin typeface="Montserrat" panose="00000500000000000000" pitchFamily="2" charset="0"/>
              </a:rPr>
              <a:t>27% de las y los adolescentes con acceso a internet fueron víctimas de ciberacoso</a:t>
            </a:r>
            <a:r>
              <a:rPr lang="es-ES" dirty="0">
                <a:latin typeface="Montserrat" panose="00000500000000000000" pitchFamily="2" charset="0"/>
              </a:rPr>
              <a:t>.</a:t>
            </a:r>
          </a:p>
          <a:p>
            <a:pPr algn="l"/>
            <a:br>
              <a:rPr lang="es-ES" dirty="0">
                <a:latin typeface="Montserrat" panose="00000500000000000000" pitchFamily="2" charset="0"/>
              </a:rPr>
            </a:br>
            <a:r>
              <a:rPr lang="es-ES" dirty="0">
                <a:latin typeface="Montserrat" panose="00000500000000000000" pitchFamily="2" charset="0"/>
              </a:rPr>
              <a:t>Del total de </a:t>
            </a:r>
            <a:r>
              <a:rPr lang="es-ES" b="1" dirty="0">
                <a:latin typeface="Montserrat" panose="00000500000000000000" pitchFamily="2" charset="0"/>
              </a:rPr>
              <a:t>agresiones</a:t>
            </a:r>
            <a:r>
              <a:rPr lang="es-ES" dirty="0">
                <a:latin typeface="Montserrat" panose="00000500000000000000" pitchFamily="2" charset="0"/>
              </a:rPr>
              <a:t>:</a:t>
            </a:r>
          </a:p>
          <a:p>
            <a:pPr marL="457200" lvl="1" indent="0">
              <a:buNone/>
            </a:pPr>
            <a:br>
              <a:rPr lang="es-ES" dirty="0">
                <a:latin typeface="Montserrat" panose="00000500000000000000" pitchFamily="2" charset="0"/>
              </a:rPr>
            </a:br>
            <a:r>
              <a:rPr lang="es-ES" dirty="0">
                <a:latin typeface="Montserrat" panose="00000500000000000000" pitchFamily="2" charset="0"/>
              </a:rPr>
              <a:t>- </a:t>
            </a:r>
            <a:r>
              <a:rPr lang="es-ES" dirty="0">
                <a:solidFill>
                  <a:srgbClr val="404040"/>
                </a:solidFill>
                <a:latin typeface="Montserrat" panose="00000500000000000000" pitchFamily="2" charset="0"/>
              </a:rPr>
              <a:t>44% recibió mensajes ofensivos</a:t>
            </a:r>
            <a:br>
              <a:rPr lang="es-ES" dirty="0">
                <a:solidFill>
                  <a:srgbClr val="404040"/>
                </a:solidFill>
                <a:latin typeface="Montserrat" panose="00000500000000000000" pitchFamily="2" charset="0"/>
              </a:rPr>
            </a:br>
            <a:r>
              <a:rPr lang="es-ES" dirty="0">
                <a:solidFill>
                  <a:srgbClr val="404040"/>
                </a:solidFill>
                <a:latin typeface="Montserrat" panose="00000500000000000000" pitchFamily="2" charset="0"/>
              </a:rPr>
              <a:t>- 31% fue objeto de provocaciones para reaccionar negativamente</a:t>
            </a:r>
            <a:br>
              <a:rPr lang="es-ES" dirty="0">
                <a:solidFill>
                  <a:srgbClr val="404040"/>
                </a:solidFill>
                <a:latin typeface="Montserrat" panose="00000500000000000000" pitchFamily="2" charset="0"/>
              </a:rPr>
            </a:br>
            <a:r>
              <a:rPr lang="es-ES" dirty="0">
                <a:solidFill>
                  <a:srgbClr val="404040"/>
                </a:solidFill>
                <a:latin typeface="Montserrat" panose="00000500000000000000" pitchFamily="2" charset="0"/>
              </a:rPr>
              <a:t>- 31% fue conectado/A por una persona que utilizó una identidad falsa (grooming)</a:t>
            </a:r>
            <a:br>
              <a:rPr lang="es-ES" dirty="0">
                <a:solidFill>
                  <a:srgbClr val="404040"/>
                </a:solidFill>
                <a:latin typeface="Montserrat" panose="00000500000000000000" pitchFamily="2" charset="0"/>
              </a:rPr>
            </a:br>
            <a:r>
              <a:rPr lang="es-ES" dirty="0">
                <a:solidFill>
                  <a:srgbClr val="404040"/>
                </a:solidFill>
                <a:latin typeface="Montserrat" panose="00000500000000000000" pitchFamily="2" charset="0"/>
              </a:rPr>
              <a:t>- 25% recibió insinuaciones o propuestas sexuales</a:t>
            </a:r>
          </a:p>
          <a:p>
            <a:pPr marL="457200" lvl="1" indent="0" algn="r">
              <a:buNone/>
            </a:pPr>
            <a:br>
              <a:rPr lang="es-ES" dirty="0">
                <a:solidFill>
                  <a:srgbClr val="404040"/>
                </a:solidFill>
                <a:latin typeface="Montserrat" panose="00000500000000000000" pitchFamily="2" charset="0"/>
              </a:rPr>
            </a:br>
            <a:r>
              <a:rPr lang="es-ES" sz="1900" dirty="0">
                <a:solidFill>
                  <a:srgbClr val="404040"/>
                </a:solidFill>
                <a:latin typeface="Montserrat" panose="00000500000000000000" pitchFamily="2" charset="0"/>
              </a:rPr>
              <a:t>Fuente. INEGI, 2020</a:t>
            </a:r>
            <a:endParaRPr lang="es-MX" dirty="0">
              <a:solidFill>
                <a:srgbClr val="404040"/>
              </a:solidFill>
              <a:latin typeface="Montserrat" panose="00000500000000000000" pitchFamily="2" charset="0"/>
            </a:endParaRPr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E8092FD5-1E64-4453-A719-EA6152B8D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Ciberacoso</a:t>
            </a:r>
          </a:p>
        </p:txBody>
      </p:sp>
    </p:spTree>
    <p:extLst>
      <p:ext uri="{BB962C8B-B14F-4D97-AF65-F5344CB8AC3E}">
        <p14:creationId xmlns:p14="http://schemas.microsoft.com/office/powerpoint/2010/main" val="161963481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826CAC194790F24586B0106ED4B784C1" ma:contentTypeVersion="7" ma:contentTypeDescription="Crear nuevo documento." ma:contentTypeScope="" ma:versionID="b6188552d4688a8acb7c014f6a21e4b2">
  <xsd:schema xmlns:xsd="http://www.w3.org/2001/XMLSchema" xmlns:xs="http://www.w3.org/2001/XMLSchema" xmlns:p="http://schemas.microsoft.com/office/2006/metadata/properties" xmlns:ns2="df143253-6928-4ce4-b8e0-cfa9c55b8c22" targetNamespace="http://schemas.microsoft.com/office/2006/metadata/properties" ma:root="true" ma:fieldsID="2152e0638856db2e42a9fb1b90a221b2" ns2:_="">
    <xsd:import namespace="df143253-6928-4ce4-b8e0-cfa9c55b8c2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143253-6928-4ce4-b8e0-cfa9c55b8c2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9E37625-D5AE-4A31-BAF4-A481267B2FA1}"/>
</file>

<file path=customXml/itemProps2.xml><?xml version="1.0" encoding="utf-8"?>
<ds:datastoreItem xmlns:ds="http://schemas.openxmlformats.org/officeDocument/2006/customXml" ds:itemID="{D04E6163-0E6D-431E-849E-87B6C9FDFA94}"/>
</file>

<file path=customXml/itemProps3.xml><?xml version="1.0" encoding="utf-8"?>
<ds:datastoreItem xmlns:ds="http://schemas.openxmlformats.org/officeDocument/2006/customXml" ds:itemID="{496BD4E2-03D5-423F-8311-D2D6029F8E1B}"/>
</file>

<file path=docProps/app.xml><?xml version="1.0" encoding="utf-8"?>
<Properties xmlns="http://schemas.openxmlformats.org/officeDocument/2006/extended-properties" xmlns:vt="http://schemas.openxmlformats.org/officeDocument/2006/docPropsVTypes">
  <TotalTime>5679</TotalTime>
  <Words>1374</Words>
  <Application>Microsoft Office PowerPoint</Application>
  <PresentationFormat>Panorámica</PresentationFormat>
  <Paragraphs>94</Paragraphs>
  <Slides>20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8" baseType="lpstr">
      <vt:lpstr>Arial</vt:lpstr>
      <vt:lpstr>Calibri</vt:lpstr>
      <vt:lpstr>Calibri Light</vt:lpstr>
      <vt:lpstr>Monserrat</vt:lpstr>
      <vt:lpstr>Montserrat</vt:lpstr>
      <vt:lpstr>Montserrat Medium</vt:lpstr>
      <vt:lpstr>Montserrat SemiBold</vt:lpstr>
      <vt:lpstr>Tema de Office</vt:lpstr>
      <vt:lpstr>Las adolescencias y el reconocimiento de sus derechos humanos</vt:lpstr>
      <vt:lpstr>Protección Integral</vt:lpstr>
      <vt:lpstr>Protección Integral</vt:lpstr>
      <vt:lpstr>¿Dónde estamos en la  protección integral?</vt:lpstr>
      <vt:lpstr>Presentación de PowerPoint</vt:lpstr>
      <vt:lpstr> Fuente. INEGI Censo de Población y Vivienda 2020</vt:lpstr>
      <vt:lpstr>Contexto de pandemia</vt:lpstr>
      <vt:lpstr>Suicidio en adolescentes</vt:lpstr>
      <vt:lpstr>Ciberacoso</vt:lpstr>
      <vt:lpstr>Discapacidad</vt:lpstr>
      <vt:lpstr>Embarazo infantil y adolescente</vt:lpstr>
      <vt:lpstr>Consumo de sustancias</vt:lpstr>
      <vt:lpstr>Presentación de PowerPoint</vt:lpstr>
      <vt:lpstr>Educación y abandono escolar</vt:lpstr>
      <vt:lpstr>Pobreza y educación</vt:lpstr>
      <vt:lpstr>Panorama en nuestra comunidad</vt:lpstr>
      <vt:lpstr>Presentación de PowerPoint</vt:lpstr>
      <vt:lpstr>Causas de abandono escolar</vt:lpstr>
      <vt:lpstr>¿Dónde estamos en la  protección integral?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Omar Navarro</cp:lastModifiedBy>
  <cp:revision>230</cp:revision>
  <dcterms:created xsi:type="dcterms:W3CDTF">2018-12-04T03:27:02Z</dcterms:created>
  <dcterms:modified xsi:type="dcterms:W3CDTF">2021-02-03T15:18:38Z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0x010100826CAC194790F24586B0106ED4B784C1</vt:lpwstr>
  </property>
</Properties>
</file>